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handoutMasterIdLst>
    <p:handoutMasterId r:id="rId43"/>
  </p:handoutMasterIdLst>
  <p:sldIdLst>
    <p:sldId id="269" r:id="rId5"/>
    <p:sldId id="272" r:id="rId6"/>
    <p:sldId id="291" r:id="rId7"/>
    <p:sldId id="368" r:id="rId8"/>
    <p:sldId id="310" r:id="rId9"/>
    <p:sldId id="341" r:id="rId10"/>
    <p:sldId id="372" r:id="rId11"/>
    <p:sldId id="342" r:id="rId12"/>
    <p:sldId id="364" r:id="rId13"/>
    <p:sldId id="373" r:id="rId14"/>
    <p:sldId id="345" r:id="rId15"/>
    <p:sldId id="366" r:id="rId16"/>
    <p:sldId id="367" r:id="rId17"/>
    <p:sldId id="309" r:id="rId18"/>
    <p:sldId id="346" r:id="rId19"/>
    <p:sldId id="320" r:id="rId20"/>
    <p:sldId id="536" r:id="rId21"/>
    <p:sldId id="352" r:id="rId22"/>
    <p:sldId id="349" r:id="rId23"/>
    <p:sldId id="523" r:id="rId24"/>
    <p:sldId id="535" r:id="rId25"/>
    <p:sldId id="325" r:id="rId26"/>
    <p:sldId id="330" r:id="rId27"/>
    <p:sldId id="524" r:id="rId28"/>
    <p:sldId id="525" r:id="rId29"/>
    <p:sldId id="358" r:id="rId30"/>
    <p:sldId id="359" r:id="rId31"/>
    <p:sldId id="360" r:id="rId32"/>
    <p:sldId id="526" r:id="rId33"/>
    <p:sldId id="527" r:id="rId34"/>
    <p:sldId id="530" r:id="rId35"/>
    <p:sldId id="529" r:id="rId36"/>
    <p:sldId id="528" r:id="rId37"/>
    <p:sldId id="357" r:id="rId38"/>
    <p:sldId id="282" r:id="rId39"/>
    <p:sldId id="256" r:id="rId40"/>
    <p:sldId id="347" r:id="rId41"/>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848"/>
    <a:srgbClr val="F4E9FE"/>
    <a:srgbClr val="D2A6FC"/>
    <a:srgbClr val="A36CD9"/>
    <a:srgbClr val="DDF6F4"/>
    <a:srgbClr val="FFFFFF"/>
    <a:srgbClr val="66D4CC"/>
    <a:srgbClr val="36B3AA"/>
    <a:srgbClr val="F3F9D7"/>
    <a:srgbClr val="ACCA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Tmavý štý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Bez štýlu, bez mrie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02" autoAdjust="0"/>
    <p:restoredTop sz="96290"/>
  </p:normalViewPr>
  <p:slideViewPr>
    <p:cSldViewPr snapToGrid="0" showGuides="1">
      <p:cViewPr varScale="1">
        <p:scale>
          <a:sx n="156" d="100"/>
          <a:sy n="156" d="100"/>
        </p:scale>
        <p:origin x="20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id="{148D29C4-3C31-D9E9-3DC2-4770F0A4AF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Zástupný objekt pre dátum 2">
            <a:extLst>
              <a:ext uri="{FF2B5EF4-FFF2-40B4-BE49-F238E27FC236}">
                <a16:creationId xmlns:a16="http://schemas.microsoft.com/office/drawing/2014/main" id="{15B4F463-C253-7DAB-7615-C240749B2E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AF0F4F-2744-45E7-A245-0B115E223C95}" type="datetimeFigureOut">
              <a:rPr lang="en-US" smtClean="0"/>
              <a:t>5/25/26</a:t>
            </a:fld>
            <a:endParaRPr lang="en-US"/>
          </a:p>
        </p:txBody>
      </p:sp>
      <p:sp>
        <p:nvSpPr>
          <p:cNvPr id="4" name="Zástupný objekt pre pätu 3">
            <a:extLst>
              <a:ext uri="{FF2B5EF4-FFF2-40B4-BE49-F238E27FC236}">
                <a16:creationId xmlns:a16="http://schemas.microsoft.com/office/drawing/2014/main" id="{0D578737-000F-D511-BD05-C47948FDA3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Zástupný objekt pre číslo snímky 4">
            <a:extLst>
              <a:ext uri="{FF2B5EF4-FFF2-40B4-BE49-F238E27FC236}">
                <a16:creationId xmlns:a16="http://schemas.microsoft.com/office/drawing/2014/main" id="{EBCDBAAF-DE0B-C483-D0AA-5FDCCACD6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17D340-2D34-4673-9A11-BB5CECE5E502}" type="slidenum">
              <a:rPr lang="en-US" smtClean="0"/>
              <a:t>‹#›</a:t>
            </a:fld>
            <a:endParaRPr lang="en-US"/>
          </a:p>
        </p:txBody>
      </p:sp>
    </p:spTree>
    <p:extLst>
      <p:ext uri="{BB962C8B-B14F-4D97-AF65-F5344CB8AC3E}">
        <p14:creationId xmlns:p14="http://schemas.microsoft.com/office/powerpoint/2010/main" val="27842633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70633-69BA-456A-BEAE-F5D2D7E0F938}" type="datetimeFigureOut">
              <a:rPr lang="en-US" smtClean="0"/>
              <a:t>5/25/26</a:t>
            </a:fld>
            <a:endParaRPr lang="en-US"/>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EB8FA-6746-43CD-8F0B-71A7DABE7C97}" type="slidenum">
              <a:rPr lang="en-US" smtClean="0"/>
              <a:t>‹#›</a:t>
            </a:fld>
            <a:endParaRPr lang="en-US"/>
          </a:p>
        </p:txBody>
      </p:sp>
    </p:spTree>
    <p:extLst>
      <p:ext uri="{BB962C8B-B14F-4D97-AF65-F5344CB8AC3E}">
        <p14:creationId xmlns:p14="http://schemas.microsoft.com/office/powerpoint/2010/main" val="35074095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43E5-5597-1A1F-4D35-AB31C8A00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54D1B-73CB-992B-22BC-7888F9649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73339-9E43-2D78-FF6A-E218C41CF7F1}"/>
              </a:ext>
            </a:extLst>
          </p:cNvPr>
          <p:cNvSpPr>
            <a:spLocks noGrp="1"/>
          </p:cNvSpPr>
          <p:nvPr>
            <p:ph type="body" idx="1"/>
          </p:nvPr>
        </p:nvSpPr>
        <p:spPr/>
        <p:txBody>
          <a:bodyPr/>
          <a:lstStyle/>
          <a:p>
            <a:r>
              <a:rPr lang="en-US"/>
              <a:t>Ground measurements are the reference for site adaptation. And a site adaptation is only going be as good as the reference. The uncertainty associated with the measured data has to be lower than the uncertainty of the satellite model data, to achieve any improvement. </a:t>
            </a:r>
          </a:p>
          <a:p>
            <a:endParaRPr lang="en-US"/>
          </a:p>
          <a:p>
            <a:r>
              <a:rPr lang="en-US"/>
              <a:t>In general, the rule is that the longer the ground measurements, the lower the achievable uncertainty after site adaptation. One full year is a minimum, but 2 to 3 years will likely improve the site adaption results.</a:t>
            </a:r>
          </a:p>
          <a:p>
            <a:endParaRPr lang="en-US"/>
          </a:p>
          <a:p>
            <a:r>
              <a:rPr lang="en-US"/>
              <a:t>Note here that well-installed and maintained instruments still have measurement uncertainty approaching 3%, so this is the physical limit of how good we can get. If somebody tells you their data have 1% uncertainty, you should be skeptical. </a:t>
            </a:r>
          </a:p>
          <a:p>
            <a:endParaRPr lang="en-US"/>
          </a:p>
          <a:p>
            <a:r>
              <a:rPr lang="en-US"/>
              <a:t>To get to this limit, the measurement campaign has to be well designed and executed. We have a handy reference for this – a new white paper published just last week, which you can find on our website in the resources section.</a:t>
            </a:r>
          </a:p>
        </p:txBody>
      </p:sp>
      <p:sp>
        <p:nvSpPr>
          <p:cNvPr id="4" name="Slide Number Placeholder 3">
            <a:extLst>
              <a:ext uri="{FF2B5EF4-FFF2-40B4-BE49-F238E27FC236}">
                <a16:creationId xmlns:a16="http://schemas.microsoft.com/office/drawing/2014/main" id="{C7A616A6-9482-3C2D-2D15-67DA52ED67C9}"/>
              </a:ext>
            </a:extLst>
          </p:cNvPr>
          <p:cNvSpPr>
            <a:spLocks noGrp="1"/>
          </p:cNvSpPr>
          <p:nvPr>
            <p:ph type="sldNum" sz="quarter" idx="5"/>
          </p:nvPr>
        </p:nvSpPr>
        <p:spPr/>
        <p:txBody>
          <a:bodyPr/>
          <a:lstStyle/>
          <a:p>
            <a:fld id="{05CEB8FA-6746-43CD-8F0B-71A7DABE7C97}" type="slidenum">
              <a:rPr lang="en-US" smtClean="0"/>
              <a:t>20</a:t>
            </a:fld>
            <a:endParaRPr lang="en-US"/>
          </a:p>
        </p:txBody>
      </p:sp>
    </p:spTree>
    <p:extLst>
      <p:ext uri="{BB962C8B-B14F-4D97-AF65-F5344CB8AC3E}">
        <p14:creationId xmlns:p14="http://schemas.microsoft.com/office/powerpoint/2010/main" val="8592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a85e2fb0ae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a85e2fb0ae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2278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29F81A-EFD0-C3BA-29B1-38C199139C9B}"/>
              </a:ext>
            </a:extLst>
          </p:cNvPr>
          <p:cNvSpPr>
            <a:spLocks noGrp="1"/>
          </p:cNvSpPr>
          <p:nvPr>
            <p:ph type="ctrTitle" hasCustomPrompt="1"/>
          </p:nvPr>
        </p:nvSpPr>
        <p:spPr>
          <a:xfrm>
            <a:off x="1055720" y="2003221"/>
            <a:ext cx="6443996" cy="2215991"/>
          </a:xfrm>
          <a:prstGeom prst="rect">
            <a:avLst/>
          </a:prstGeom>
        </p:spPr>
        <p:txBody>
          <a:bodyPr anchor="t"/>
          <a:lstStyle>
            <a:lvl1pPr algn="l">
              <a:lnSpc>
                <a:spcPct val="100000"/>
              </a:lnSpc>
              <a:defRPr lang="en-US" b="1" i="0" smtClean="0">
                <a:effectLst/>
              </a:defRPr>
            </a:lvl1pPr>
          </a:lstStyle>
          <a:p>
            <a:r>
              <a:rPr lang="en-US" b="1" i="0" dirty="0">
                <a:solidFill>
                  <a:srgbClr val="E44848"/>
                </a:solidFill>
                <a:effectLst/>
                <a:latin typeface="IBM Plex Sans" panose="020B0503050203000203" pitchFamily="34" charset="0"/>
              </a:rPr>
              <a:t>Most accurate data </a:t>
            </a:r>
            <a:br>
              <a:rPr lang="sk-SK" b="1" i="0" dirty="0">
                <a:solidFill>
                  <a:srgbClr val="E44848"/>
                </a:solidFill>
                <a:effectLst/>
                <a:latin typeface="IBM Plex Sans" panose="020B0503050203000203" pitchFamily="34" charset="0"/>
              </a:rPr>
            </a:br>
            <a:r>
              <a:rPr lang="en-US" b="1" i="0" dirty="0">
                <a:solidFill>
                  <a:srgbClr val="E44848"/>
                </a:solidFill>
                <a:effectLst/>
                <a:latin typeface="IBM Plex Sans" panose="020B0503050203000203" pitchFamily="34" charset="0"/>
              </a:rPr>
              <a:t>and software</a:t>
            </a:r>
            <a:r>
              <a:rPr lang="en-US" b="1" i="0" dirty="0">
                <a:solidFill>
                  <a:srgbClr val="16253B"/>
                </a:solidFill>
                <a:effectLst/>
                <a:latin typeface="IBM Plex Sans" panose="020B0503050203000203" pitchFamily="34" charset="0"/>
              </a:rPr>
              <a:t> for the </a:t>
            </a:r>
            <a:br>
              <a:rPr lang="sk-SK" b="1" i="0" dirty="0">
                <a:solidFill>
                  <a:srgbClr val="16253B"/>
                </a:solidFill>
                <a:effectLst/>
                <a:latin typeface="IBM Plex Sans" panose="020B0503050203000203" pitchFamily="34" charset="0"/>
              </a:rPr>
            </a:br>
            <a:r>
              <a:rPr lang="en-US" b="1" i="0" dirty="0">
                <a:solidFill>
                  <a:srgbClr val="16253B"/>
                </a:solidFill>
                <a:effectLst/>
                <a:latin typeface="IBM Plex Sans" panose="020B0503050203000203" pitchFamily="34" charset="0"/>
              </a:rPr>
              <a:t>entire PV power </a:t>
            </a:r>
            <a:br>
              <a:rPr lang="sk-SK" b="1" i="0" dirty="0">
                <a:solidFill>
                  <a:srgbClr val="16253B"/>
                </a:solidFill>
                <a:effectLst/>
                <a:latin typeface="IBM Plex Sans" panose="020B0503050203000203" pitchFamily="34" charset="0"/>
              </a:rPr>
            </a:br>
            <a:r>
              <a:rPr lang="en-US" b="1" i="0" dirty="0">
                <a:solidFill>
                  <a:srgbClr val="16253B"/>
                </a:solidFill>
                <a:effectLst/>
                <a:latin typeface="IBM Plex Sans" panose="020B0503050203000203" pitchFamily="34" charset="0"/>
              </a:rPr>
              <a:t>plant lifecycle</a:t>
            </a:r>
          </a:p>
        </p:txBody>
      </p:sp>
      <p:sp>
        <p:nvSpPr>
          <p:cNvPr id="3" name="Podnadpis 2">
            <a:extLst>
              <a:ext uri="{FF2B5EF4-FFF2-40B4-BE49-F238E27FC236}">
                <a16:creationId xmlns:a16="http://schemas.microsoft.com/office/drawing/2014/main" id="{2869E76A-2DFD-795A-2C64-5D21499C0161}"/>
              </a:ext>
            </a:extLst>
          </p:cNvPr>
          <p:cNvSpPr>
            <a:spLocks noGrp="1"/>
          </p:cNvSpPr>
          <p:nvPr>
            <p:ph type="subTitle" idx="1" hasCustomPrompt="1"/>
          </p:nvPr>
        </p:nvSpPr>
        <p:spPr>
          <a:xfrm>
            <a:off x="1043070" y="4778328"/>
            <a:ext cx="2103140" cy="492443"/>
          </a:xfrm>
        </p:spPr>
        <p:txBody>
          <a:bodyPr>
            <a:spAutoFit/>
          </a:bodyPr>
          <a:lstStyle>
            <a:lvl1pPr marL="0" indent="0" algn="l">
              <a:lnSpc>
                <a:spcPct val="120000"/>
              </a:lnSpc>
              <a:spcBef>
                <a:spcPts val="0"/>
              </a:spcBef>
              <a:spcAft>
                <a:spcPts val="600"/>
              </a:spcAft>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sk-SK" sz="1600" b="1"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rPr>
              <a:t>John </a:t>
            </a:r>
            <a:r>
              <a:rPr kumimoji="0" lang="sk-SK" sz="1600" b="1" i="0" u="none" strike="noStrike" kern="1200" cap="none" spc="0" normalizeH="0" baseline="0" noProof="0" dirty="0" err="1">
                <a:ln>
                  <a:noFill/>
                </a:ln>
                <a:solidFill>
                  <a:prstClr val="black"/>
                </a:solidFill>
                <a:effectLst/>
                <a:uLnTx/>
                <a:uFillTx/>
                <a:latin typeface="IBM Plex Sans" panose="020B0503050203000203" pitchFamily="34" charset="0"/>
                <a:ea typeface="+mn-ea"/>
                <a:cs typeface="+mn-cs"/>
              </a:rPr>
              <a:t>Doe</a:t>
            </a:r>
            <a:endParaRPr kumimoji="0" lang="it-IT" sz="1600" b="1"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sk-SK" sz="1600" b="0" i="0" u="none" strike="noStrike" kern="1200" cap="none" spc="0" normalizeH="0" baseline="0" noProof="0" dirty="0" err="1">
                <a:ln>
                  <a:noFill/>
                </a:ln>
                <a:solidFill>
                  <a:prstClr val="black"/>
                </a:solidFill>
                <a:effectLst/>
                <a:uLnTx/>
                <a:uFillTx/>
                <a:latin typeface="IBM Plex Sans" panose="020B0503050203000203" pitchFamily="34" charset="0"/>
                <a:ea typeface="+mn-ea"/>
                <a:cs typeface="+mn-cs"/>
              </a:rPr>
              <a:t>Job</a:t>
            </a:r>
            <a:r>
              <a:rPr kumimoji="0" lang="sk-SK" sz="16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rPr>
              <a:t> Title</a:t>
            </a:r>
            <a:endParaRPr kumimoji="0" lang="en-US" sz="16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
        <p:nvSpPr>
          <p:cNvPr id="17" name="BlokTextu 16">
            <a:extLst>
              <a:ext uri="{FF2B5EF4-FFF2-40B4-BE49-F238E27FC236}">
                <a16:creationId xmlns:a16="http://schemas.microsoft.com/office/drawing/2014/main" id="{6C129812-ACA2-68E3-1FC2-3A229A6283A3}"/>
              </a:ext>
            </a:extLst>
          </p:cNvPr>
          <p:cNvSpPr txBox="1"/>
          <p:nvPr userDrawn="1"/>
        </p:nvSpPr>
        <p:spPr>
          <a:xfrm>
            <a:off x="1043070" y="6482872"/>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a:t>
            </a:r>
          </a:p>
        </p:txBody>
      </p:sp>
      <p:pic>
        <p:nvPicPr>
          <p:cNvPr id="7" name="Graphic 6">
            <a:extLst>
              <a:ext uri="{FF2B5EF4-FFF2-40B4-BE49-F238E27FC236}">
                <a16:creationId xmlns:a16="http://schemas.microsoft.com/office/drawing/2014/main" id="{CEBDD2A1-EDBE-0F9C-D0C1-1A2944C79E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5720" y="549000"/>
            <a:ext cx="1618729" cy="405362"/>
          </a:xfrm>
          <a:prstGeom prst="rect">
            <a:avLst/>
          </a:prstGeom>
        </p:spPr>
      </p:pic>
      <p:pic>
        <p:nvPicPr>
          <p:cNvPr id="8" name="Picture 7" descr="A sun and mountains with a pyramid and pointers  Description automatically generated">
            <a:extLst>
              <a:ext uri="{FF2B5EF4-FFF2-40B4-BE49-F238E27FC236}">
                <a16:creationId xmlns:a16="http://schemas.microsoft.com/office/drawing/2014/main" id="{95D839EE-6353-388E-ABFF-45A86B82C0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6481" y="842481"/>
            <a:ext cx="6015520" cy="6015520"/>
          </a:xfrm>
          <a:prstGeom prst="rect">
            <a:avLst/>
          </a:prstGeom>
        </p:spPr>
      </p:pic>
    </p:spTree>
    <p:extLst>
      <p:ext uri="{BB962C8B-B14F-4D97-AF65-F5344CB8AC3E}">
        <p14:creationId xmlns:p14="http://schemas.microsoft.com/office/powerpoint/2010/main" val="282963346"/>
      </p:ext>
    </p:extLst>
  </p:cSld>
  <p:clrMapOvr>
    <a:masterClrMapping/>
  </p:clrMapOvr>
  <p:extLst>
    <p:ext uri="{DCECCB84-F9BA-43D5-87BE-67443E8EF086}">
      <p15:sldGuideLst xmlns:p15="http://schemas.microsoft.com/office/powerpoint/2012/main">
        <p15:guide id="1" pos="3840" userDrawn="1">
          <p15:clr>
            <a:srgbClr val="FBAE40"/>
          </p15:clr>
        </p15:guide>
        <p15:guide id="2" pos="6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1269000"/>
            <a:ext cx="4860001"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17" name="BlokTextu 16">
            <a:extLst>
              <a:ext uri="{FF2B5EF4-FFF2-40B4-BE49-F238E27FC236}">
                <a16:creationId xmlns:a16="http://schemas.microsoft.com/office/drawing/2014/main" id="{6C129812-ACA2-68E3-1FC2-3A229A6283A3}"/>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22" name="Zástupný text 21">
            <a:extLst>
              <a:ext uri="{FF2B5EF4-FFF2-40B4-BE49-F238E27FC236}">
                <a16:creationId xmlns:a16="http://schemas.microsoft.com/office/drawing/2014/main" id="{984DC607-4E1F-3641-42AB-6D89387CD6C4}"/>
              </a:ext>
            </a:extLst>
          </p:cNvPr>
          <p:cNvSpPr>
            <a:spLocks noGrp="1"/>
          </p:cNvSpPr>
          <p:nvPr>
            <p:ph type="body" sz="quarter" idx="11"/>
          </p:nvPr>
        </p:nvSpPr>
        <p:spPr>
          <a:xfrm>
            <a:off x="6277337" y="1286145"/>
            <a:ext cx="4716463" cy="4662855"/>
          </a:xfrm>
        </p:spPr>
        <p:txBody>
          <a:bodyPr wrap="square"/>
          <a:lstStyle>
            <a:lvl1pPr marL="0" indent="0">
              <a:buFontTx/>
              <a:buNone/>
              <a:defRPr sz="1600"/>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edit Master text styles</a:t>
            </a:r>
          </a:p>
        </p:txBody>
      </p:sp>
      <p:sp>
        <p:nvSpPr>
          <p:cNvPr id="23" name="Zástupný objekt pre pätu 3">
            <a:extLst>
              <a:ext uri="{FF2B5EF4-FFF2-40B4-BE49-F238E27FC236}">
                <a16:creationId xmlns:a16="http://schemas.microsoft.com/office/drawing/2014/main" id="{EAF0FB06-BF46-AD33-354F-B190DA493850}"/>
              </a:ext>
            </a:extLst>
          </p:cNvPr>
          <p:cNvSpPr>
            <a:spLocks noGrp="1"/>
          </p:cNvSpPr>
          <p:nvPr>
            <p:ph type="ftr" sz="quarter" idx="12"/>
          </p:nvPr>
        </p:nvSpPr>
        <p:spPr>
          <a:xfrm>
            <a:off x="2219036" y="6496319"/>
            <a:ext cx="8916964" cy="138499"/>
          </a:xfrm>
          <a:prstGeom prst="rect">
            <a:avLst/>
          </a:prstGeo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2" name="Graphic 1">
            <a:extLst>
              <a:ext uri="{FF2B5EF4-FFF2-40B4-BE49-F238E27FC236}">
                <a16:creationId xmlns:a16="http://schemas.microsoft.com/office/drawing/2014/main" id="{70630754-FC7D-70F2-3832-6738A4EA9F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2451020390"/>
      </p:ext>
    </p:extLst>
  </p:cSld>
  <p:clrMapOvr>
    <a:masterClrMapping/>
  </p:clrMapOvr>
  <p:extLst>
    <p:ext uri="{DCECCB84-F9BA-43D5-87BE-67443E8EF086}">
      <p15:sldGuideLst xmlns:p15="http://schemas.microsoft.com/office/powerpoint/2012/main">
        <p15:guide id="1" orient="horz" pos="4178" userDrawn="1">
          <p15:clr>
            <a:srgbClr val="FBAE40"/>
          </p15:clr>
        </p15:guide>
        <p15:guide id="2" orient="horz" pos="408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ex Left">
    <p:bg>
      <p:bgPr>
        <a:solidFill>
          <a:schemeClr val="bg1"/>
        </a:solidFill>
        <a:effectLst/>
      </p:bgPr>
    </p:bg>
    <p:spTree>
      <p:nvGrpSpPr>
        <p:cNvPr id="1" name=""/>
        <p:cNvGrpSpPr/>
        <p:nvPr/>
      </p:nvGrpSpPr>
      <p:grpSpPr>
        <a:xfrm>
          <a:off x="0" y="0"/>
          <a:ext cx="0" cy="0"/>
          <a:chOff x="0" y="0"/>
          <a:chExt cx="0" cy="0"/>
        </a:xfrm>
      </p:grpSpPr>
      <p:sp>
        <p:nvSpPr>
          <p:cNvPr id="22" name="Zástupný text 21">
            <a:extLst>
              <a:ext uri="{FF2B5EF4-FFF2-40B4-BE49-F238E27FC236}">
                <a16:creationId xmlns:a16="http://schemas.microsoft.com/office/drawing/2014/main" id="{984DC607-4E1F-3641-42AB-6D89387CD6C4}"/>
              </a:ext>
            </a:extLst>
          </p:cNvPr>
          <p:cNvSpPr>
            <a:spLocks noGrp="1"/>
          </p:cNvSpPr>
          <p:nvPr>
            <p:ph type="body" sz="quarter" idx="11"/>
          </p:nvPr>
        </p:nvSpPr>
        <p:spPr>
          <a:xfrm>
            <a:off x="1043070" y="1269000"/>
            <a:ext cx="4716463" cy="4662855"/>
          </a:xfrm>
        </p:spPr>
        <p:txBody>
          <a:bodyPr wrap="square"/>
          <a:lstStyle>
            <a:lvl1pPr marL="0" indent="0">
              <a:buFontTx/>
              <a:buNone/>
              <a:defRPr sz="1600"/>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edit Master text styles</a:t>
            </a:r>
          </a:p>
        </p:txBody>
      </p:sp>
      <p:sp>
        <p:nvSpPr>
          <p:cNvPr id="20" name="BlokTextu 16">
            <a:extLst>
              <a:ext uri="{FF2B5EF4-FFF2-40B4-BE49-F238E27FC236}">
                <a16:creationId xmlns:a16="http://schemas.microsoft.com/office/drawing/2014/main" id="{6913954E-2E74-0BC3-5B8E-07D2764BA90D}"/>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21" name="Zástupný objekt pre pätu 3">
            <a:extLst>
              <a:ext uri="{FF2B5EF4-FFF2-40B4-BE49-F238E27FC236}">
                <a16:creationId xmlns:a16="http://schemas.microsoft.com/office/drawing/2014/main" id="{277B0567-DB7B-E659-EC91-B4B4532451C8}"/>
              </a:ext>
            </a:extLst>
          </p:cNvPr>
          <p:cNvSpPr>
            <a:spLocks noGrp="1"/>
          </p:cNvSpPr>
          <p:nvPr>
            <p:ph type="ftr" sz="quarter" idx="12"/>
          </p:nvPr>
        </p:nvSpPr>
        <p:spPr>
          <a:xfrm>
            <a:off x="2219036" y="6496319"/>
            <a:ext cx="8916964" cy="138499"/>
          </a:xfrm>
          <a:prstGeom prst="rect">
            <a:avLst/>
          </a:prstGeo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23" name="Graphic 22">
            <a:extLst>
              <a:ext uri="{FF2B5EF4-FFF2-40B4-BE49-F238E27FC236}">
                <a16:creationId xmlns:a16="http://schemas.microsoft.com/office/drawing/2014/main" id="{37BB5395-52C2-A6DD-746B-A892A294AA5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19108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topic ">
    <p:bg>
      <p:bgPr>
        <a:solidFill>
          <a:srgbClr val="F9F8F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C3B470-BFD0-0F89-681D-6C06EC784D5A}"/>
              </a:ext>
            </a:extLst>
          </p:cNvPr>
          <p:cNvSpPr/>
          <p:nvPr userDrawn="1"/>
        </p:nvSpPr>
        <p:spPr>
          <a:xfrm>
            <a:off x="10956000" y="6309000"/>
            <a:ext cx="900000" cy="360000"/>
          </a:xfrm>
          <a:prstGeom prst="rect">
            <a:avLst/>
          </a:prstGeom>
          <a:solidFill>
            <a:srgbClr val="F9F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66;p26">
            <a:extLst>
              <a:ext uri="{FF2B5EF4-FFF2-40B4-BE49-F238E27FC236}">
                <a16:creationId xmlns:a16="http://schemas.microsoft.com/office/drawing/2014/main" id="{0EC743E9-C810-D236-4B7A-EBB6633B2939}"/>
              </a:ext>
            </a:extLst>
          </p:cNvPr>
          <p:cNvSpPr txBox="1">
            <a:spLocks noGrp="1"/>
          </p:cNvSpPr>
          <p:nvPr>
            <p:ph type="title"/>
          </p:nvPr>
        </p:nvSpPr>
        <p:spPr>
          <a:xfrm>
            <a:off x="1897650" y="2845350"/>
            <a:ext cx="8396700" cy="1167300"/>
          </a:xfrm>
          <a:prstGeom prst="rect">
            <a:avLst/>
          </a:prstGeom>
        </p:spPr>
        <p:txBody>
          <a:bodyPr spcFirstLastPara="1" wrap="square" lIns="0" tIns="0" rIns="0" bIns="0" anchor="t" anchorCtr="0">
            <a:noAutofit/>
          </a:bodyPr>
          <a:lstStyle>
            <a:lvl1pPr algn="ctr">
              <a:lnSpc>
                <a:spcPct val="120000"/>
              </a:lnSpc>
              <a:spcAft>
                <a:spcPts val="600"/>
              </a:spcAft>
              <a:defRPr sz="3600"/>
            </a:lvl1pPr>
          </a:lstStyle>
          <a:p>
            <a:pPr marL="0" lvl="0" indent="0" algn="ctr" rtl="0">
              <a:lnSpc>
                <a:spcPct val="115000"/>
              </a:lnSpc>
              <a:spcBef>
                <a:spcPts val="0"/>
              </a:spcBef>
              <a:spcAft>
                <a:spcPts val="0"/>
              </a:spcAft>
              <a:buNone/>
            </a:pPr>
            <a:r>
              <a:rPr lang="en-US" dirty="0"/>
              <a:t>Click to edit Master title style</a:t>
            </a:r>
            <a:endParaRPr dirty="0">
              <a:solidFill>
                <a:schemeClr val="dk1"/>
              </a:solidFill>
            </a:endParaRPr>
          </a:p>
        </p:txBody>
      </p:sp>
    </p:spTree>
    <p:extLst>
      <p:ext uri="{BB962C8B-B14F-4D97-AF65-F5344CB8AC3E}">
        <p14:creationId xmlns:p14="http://schemas.microsoft.com/office/powerpoint/2010/main" val="48654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1269000"/>
            <a:ext cx="1062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3" name="BlokTextu 16">
            <a:extLst>
              <a:ext uri="{FF2B5EF4-FFF2-40B4-BE49-F238E27FC236}">
                <a16:creationId xmlns:a16="http://schemas.microsoft.com/office/drawing/2014/main" id="{0CB19FCA-15AD-F4BF-7321-542A2D6CE313}"/>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4" name="Zástupný objekt pre pätu 3">
            <a:extLst>
              <a:ext uri="{FF2B5EF4-FFF2-40B4-BE49-F238E27FC236}">
                <a16:creationId xmlns:a16="http://schemas.microsoft.com/office/drawing/2014/main" id="{CCB926A5-0E5A-1121-8922-12031F7B2340}"/>
              </a:ext>
            </a:extLst>
          </p:cNvPr>
          <p:cNvSpPr>
            <a:spLocks noGrp="1"/>
          </p:cNvSpPr>
          <p:nvPr>
            <p:ph type="ftr" sz="quarter" idx="12"/>
          </p:nvPr>
        </p:nvSpPr>
        <p:spPr>
          <a:xfrm>
            <a:off x="2219036" y="6496319"/>
            <a:ext cx="8916964" cy="138499"/>
          </a:xfrm>
          <a:prstGeom prst="rect">
            <a:avLst/>
          </a:prstGeo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5" name="Graphic 4">
            <a:extLst>
              <a:ext uri="{FF2B5EF4-FFF2-40B4-BE49-F238E27FC236}">
                <a16:creationId xmlns:a16="http://schemas.microsoft.com/office/drawing/2014/main" id="{36085E78-C748-1DE4-6503-C3F813BEE82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485056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Mix">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3" name="Zástupný objekt pre obsah 2">
            <a:extLst>
              <a:ext uri="{FF2B5EF4-FFF2-40B4-BE49-F238E27FC236}">
                <a16:creationId xmlns:a16="http://schemas.microsoft.com/office/drawing/2014/main" id="{6525CAC7-2316-E4E1-AC2F-03E562F83F28}"/>
              </a:ext>
            </a:extLst>
          </p:cNvPr>
          <p:cNvSpPr>
            <a:spLocks noGrp="1"/>
          </p:cNvSpPr>
          <p:nvPr>
            <p:ph sz="quarter" idx="12"/>
          </p:nvPr>
        </p:nvSpPr>
        <p:spPr>
          <a:xfrm>
            <a:off x="8975725" y="1089025"/>
            <a:ext cx="2520950" cy="2160588"/>
          </a:xfrm>
        </p:spPr>
        <p:txBody>
          <a:bodyPr/>
          <a:lstStyle>
            <a:lvl1pPr marL="0" indent="0">
              <a:buNone/>
              <a:defRPr/>
            </a:lvl1pPr>
          </a:lstStyle>
          <a:p>
            <a:pPr lvl="0"/>
            <a:r>
              <a:rPr lang="en-US"/>
              <a:t>Click to edit Master text styles</a:t>
            </a:r>
          </a:p>
        </p:txBody>
      </p:sp>
      <p:sp>
        <p:nvSpPr>
          <p:cNvPr id="5" name="Zástupný objekt pre obsah 4">
            <a:extLst>
              <a:ext uri="{FF2B5EF4-FFF2-40B4-BE49-F238E27FC236}">
                <a16:creationId xmlns:a16="http://schemas.microsoft.com/office/drawing/2014/main" id="{67518167-A0DB-B4D2-A002-4DFD2A75681E}"/>
              </a:ext>
            </a:extLst>
          </p:cNvPr>
          <p:cNvSpPr>
            <a:spLocks noGrp="1"/>
          </p:cNvSpPr>
          <p:nvPr>
            <p:ph sz="quarter" idx="13"/>
          </p:nvPr>
        </p:nvSpPr>
        <p:spPr>
          <a:xfrm>
            <a:off x="7175500" y="2528888"/>
            <a:ext cx="2700338" cy="1979612"/>
          </a:xfrm>
        </p:spPr>
        <p:txBody>
          <a:bodyPr/>
          <a:lstStyle>
            <a:lvl1pPr marL="0" indent="0">
              <a:buNone/>
              <a:defRPr/>
            </a:lvl1pPr>
          </a:lstStyle>
          <a:p>
            <a:pPr lvl="0"/>
            <a:r>
              <a:rPr lang="en-US"/>
              <a:t>Click to edit Master text styles</a:t>
            </a:r>
          </a:p>
        </p:txBody>
      </p:sp>
      <p:sp>
        <p:nvSpPr>
          <p:cNvPr id="7" name="Zástupný objekt pre obsah 6">
            <a:extLst>
              <a:ext uri="{FF2B5EF4-FFF2-40B4-BE49-F238E27FC236}">
                <a16:creationId xmlns:a16="http://schemas.microsoft.com/office/drawing/2014/main" id="{15DC07D2-6EE4-8205-AC82-78A016ADB149}"/>
              </a:ext>
            </a:extLst>
          </p:cNvPr>
          <p:cNvSpPr>
            <a:spLocks noGrp="1"/>
          </p:cNvSpPr>
          <p:nvPr>
            <p:ph sz="quarter" idx="14"/>
          </p:nvPr>
        </p:nvSpPr>
        <p:spPr>
          <a:xfrm>
            <a:off x="8975725" y="3968750"/>
            <a:ext cx="2339975" cy="1800225"/>
          </a:xfrm>
        </p:spPr>
        <p:txBody>
          <a:bodyPr/>
          <a:lstStyle>
            <a:lvl1pPr marL="0" indent="0">
              <a:buNone/>
              <a:defRPr/>
            </a:lvl1pPr>
          </a:lstStyle>
          <a:p>
            <a:pPr lvl="0"/>
            <a:r>
              <a:rPr lang="en-US"/>
              <a:t>Click to edit Master text styles</a:t>
            </a:r>
          </a:p>
        </p:txBody>
      </p:sp>
      <p:sp>
        <p:nvSpPr>
          <p:cNvPr id="18" name="Zástupný text 17">
            <a:extLst>
              <a:ext uri="{FF2B5EF4-FFF2-40B4-BE49-F238E27FC236}">
                <a16:creationId xmlns:a16="http://schemas.microsoft.com/office/drawing/2014/main" id="{3326A212-9E4E-CE05-9867-79A857EE8D1C}"/>
              </a:ext>
            </a:extLst>
          </p:cNvPr>
          <p:cNvSpPr>
            <a:spLocks noGrp="1"/>
          </p:cNvSpPr>
          <p:nvPr>
            <p:ph type="body" sz="quarter" idx="15" hasCustomPrompt="1"/>
          </p:nvPr>
        </p:nvSpPr>
        <p:spPr>
          <a:xfrm>
            <a:off x="10390767" y="5949000"/>
            <a:ext cx="924933" cy="171072"/>
          </a:xfrm>
        </p:spPr>
        <p:txBody>
          <a:bodyPr>
            <a:spAutoFit/>
          </a:bodyPr>
          <a:lstStyle>
            <a:lvl1pPr marL="0" indent="0" algn="just">
              <a:buFontTx/>
              <a:buNone/>
              <a:defRPr sz="1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err="1"/>
              <a:t>Source</a:t>
            </a:r>
            <a:r>
              <a:rPr lang="sk-SK"/>
              <a:t>: </a:t>
            </a:r>
            <a:r>
              <a:rPr lang="sk-SK" err="1"/>
              <a:t>Solargis</a:t>
            </a:r>
            <a:endParaRPr lang="en-US"/>
          </a:p>
        </p:txBody>
      </p:sp>
      <p:sp>
        <p:nvSpPr>
          <p:cNvPr id="21" name="Zástupný text 20">
            <a:extLst>
              <a:ext uri="{FF2B5EF4-FFF2-40B4-BE49-F238E27FC236}">
                <a16:creationId xmlns:a16="http://schemas.microsoft.com/office/drawing/2014/main" id="{B96FC678-5D6E-44A8-81A2-01FBFD3370EE}"/>
              </a:ext>
            </a:extLst>
          </p:cNvPr>
          <p:cNvSpPr>
            <a:spLocks noGrp="1"/>
          </p:cNvSpPr>
          <p:nvPr>
            <p:ph type="body" sz="quarter" idx="16"/>
          </p:nvPr>
        </p:nvSpPr>
        <p:spPr>
          <a:xfrm>
            <a:off x="515938" y="1089025"/>
            <a:ext cx="5400675" cy="4500563"/>
          </a:xfrm>
        </p:spPr>
        <p:txBody>
          <a:bodyPr wrap="square"/>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BlokTextu 16">
            <a:extLst>
              <a:ext uri="{FF2B5EF4-FFF2-40B4-BE49-F238E27FC236}">
                <a16:creationId xmlns:a16="http://schemas.microsoft.com/office/drawing/2014/main" id="{BB82A7CE-F85F-86B0-579B-2D17992A07B1}"/>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4" name="Zástupný objekt pre pätu 3">
            <a:extLst>
              <a:ext uri="{FF2B5EF4-FFF2-40B4-BE49-F238E27FC236}">
                <a16:creationId xmlns:a16="http://schemas.microsoft.com/office/drawing/2014/main" id="{F80FD489-7EE4-3188-726E-B462FC51F1D8}"/>
              </a:ext>
            </a:extLst>
          </p:cNvPr>
          <p:cNvSpPr>
            <a:spLocks noGrp="1"/>
          </p:cNvSpPr>
          <p:nvPr>
            <p:ph type="ftr" sz="quarter" idx="17"/>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6" name="Graphic 5">
            <a:extLst>
              <a:ext uri="{FF2B5EF4-FFF2-40B4-BE49-F238E27FC236}">
                <a16:creationId xmlns:a16="http://schemas.microsoft.com/office/drawing/2014/main" id="{C09515DF-7FDC-12C8-EF86-CCDB0FF7A8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944820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1 column">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23" name="Zástupný objekt pre obsah 22">
            <a:extLst>
              <a:ext uri="{FF2B5EF4-FFF2-40B4-BE49-F238E27FC236}">
                <a16:creationId xmlns:a16="http://schemas.microsoft.com/office/drawing/2014/main" id="{15EBA3AA-EAC6-5668-F375-13618E7936B5}"/>
              </a:ext>
            </a:extLst>
          </p:cNvPr>
          <p:cNvSpPr>
            <a:spLocks noGrp="1"/>
          </p:cNvSpPr>
          <p:nvPr>
            <p:ph sz="quarter" idx="11"/>
          </p:nvPr>
        </p:nvSpPr>
        <p:spPr>
          <a:xfrm>
            <a:off x="515998" y="1089025"/>
            <a:ext cx="11160002"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BlokTextu 16">
            <a:extLst>
              <a:ext uri="{FF2B5EF4-FFF2-40B4-BE49-F238E27FC236}">
                <a16:creationId xmlns:a16="http://schemas.microsoft.com/office/drawing/2014/main" id="{23D1DB38-E4DB-3930-C5C5-D792CCFD0C77}"/>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9BD030AC-DD60-EB7B-98FF-D4F18886BB7B}"/>
              </a:ext>
            </a:extLst>
          </p:cNvPr>
          <p:cNvSpPr>
            <a:spLocks noGrp="1"/>
          </p:cNvSpPr>
          <p:nvPr>
            <p:ph type="ftr" sz="quarter" idx="12"/>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4" name="Graphic 3">
            <a:extLst>
              <a:ext uri="{FF2B5EF4-FFF2-40B4-BE49-F238E27FC236}">
                <a16:creationId xmlns:a16="http://schemas.microsoft.com/office/drawing/2014/main" id="{BA7BA923-660A-8507-453F-81E4DBB2A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1728779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2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23" name="Zástupný objekt pre obsah 22">
            <a:extLst>
              <a:ext uri="{FF2B5EF4-FFF2-40B4-BE49-F238E27FC236}">
                <a16:creationId xmlns:a16="http://schemas.microsoft.com/office/drawing/2014/main" id="{15EBA3AA-EAC6-5668-F375-13618E7936B5}"/>
              </a:ext>
            </a:extLst>
          </p:cNvPr>
          <p:cNvSpPr>
            <a:spLocks noGrp="1"/>
          </p:cNvSpPr>
          <p:nvPr>
            <p:ph sz="quarter" idx="11"/>
          </p:nvPr>
        </p:nvSpPr>
        <p:spPr>
          <a:xfrm>
            <a:off x="516000" y="1089025"/>
            <a:ext cx="5387851"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Zástupný objekt pre obsah 22">
            <a:extLst>
              <a:ext uri="{FF2B5EF4-FFF2-40B4-BE49-F238E27FC236}">
                <a16:creationId xmlns:a16="http://schemas.microsoft.com/office/drawing/2014/main" id="{62A924C2-A88A-D27B-ECBD-07E99749E42B}"/>
              </a:ext>
            </a:extLst>
          </p:cNvPr>
          <p:cNvSpPr>
            <a:spLocks noGrp="1"/>
          </p:cNvSpPr>
          <p:nvPr>
            <p:ph sz="quarter" idx="12"/>
          </p:nvPr>
        </p:nvSpPr>
        <p:spPr>
          <a:xfrm>
            <a:off x="6288150" y="1089025"/>
            <a:ext cx="5387850"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BlokTextu 16">
            <a:extLst>
              <a:ext uri="{FF2B5EF4-FFF2-40B4-BE49-F238E27FC236}">
                <a16:creationId xmlns:a16="http://schemas.microsoft.com/office/drawing/2014/main" id="{67EF4097-9925-2887-7237-7551868CA8E0}"/>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5" name="Zástupný objekt pre pätu 3">
            <a:extLst>
              <a:ext uri="{FF2B5EF4-FFF2-40B4-BE49-F238E27FC236}">
                <a16:creationId xmlns:a16="http://schemas.microsoft.com/office/drawing/2014/main" id="{F3B4B2F6-717B-19B3-2E35-E935CF57198F}"/>
              </a:ext>
            </a:extLst>
          </p:cNvPr>
          <p:cNvSpPr>
            <a:spLocks noGrp="1"/>
          </p:cNvSpPr>
          <p:nvPr>
            <p:ph type="ftr" sz="quarter" idx="13"/>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6" name="Graphic 5">
            <a:extLst>
              <a:ext uri="{FF2B5EF4-FFF2-40B4-BE49-F238E27FC236}">
                <a16:creationId xmlns:a16="http://schemas.microsoft.com/office/drawing/2014/main" id="{E232B474-5EFB-F364-4AE3-7C59BFFE4F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54463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 3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07279" y="1089025"/>
            <a:ext cx="3419475"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4287117" y="1089025"/>
            <a:ext cx="3419475"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Zástupný objekt pre obsah 6">
            <a:extLst>
              <a:ext uri="{FF2B5EF4-FFF2-40B4-BE49-F238E27FC236}">
                <a16:creationId xmlns:a16="http://schemas.microsoft.com/office/drawing/2014/main" id="{4F447940-ED98-FB83-0CFB-A6C51E2D2529}"/>
              </a:ext>
            </a:extLst>
          </p:cNvPr>
          <p:cNvSpPr>
            <a:spLocks noGrp="1"/>
          </p:cNvSpPr>
          <p:nvPr>
            <p:ph sz="quarter" idx="13"/>
          </p:nvPr>
        </p:nvSpPr>
        <p:spPr>
          <a:xfrm>
            <a:off x="8087592" y="1089025"/>
            <a:ext cx="3419475"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BlokTextu 16">
            <a:extLst>
              <a:ext uri="{FF2B5EF4-FFF2-40B4-BE49-F238E27FC236}">
                <a16:creationId xmlns:a16="http://schemas.microsoft.com/office/drawing/2014/main" id="{A05FE20F-D8CD-E6B5-08C0-4BDB2B9B176C}"/>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FA025453-18D7-B932-7FA0-A9E3BFE8C969}"/>
              </a:ext>
            </a:extLst>
          </p:cNvPr>
          <p:cNvSpPr>
            <a:spLocks noGrp="1"/>
          </p:cNvSpPr>
          <p:nvPr>
            <p:ph type="ftr" sz="quarter" idx="14"/>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4" name="Graphic 3">
            <a:extLst>
              <a:ext uri="{FF2B5EF4-FFF2-40B4-BE49-F238E27FC236}">
                <a16:creationId xmlns:a16="http://schemas.microsoft.com/office/drawing/2014/main" id="{152A390D-C483-5077-6C01-EF98C5CE8B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240810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4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9000"/>
            <a:ext cx="2520001"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3395938" y="1078898"/>
            <a:ext cx="2520001" cy="4500563"/>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6276638" y="1089000"/>
            <a:ext cx="2519363"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Zástupný objekt pre obsah 3">
            <a:extLst>
              <a:ext uri="{FF2B5EF4-FFF2-40B4-BE49-F238E27FC236}">
                <a16:creationId xmlns:a16="http://schemas.microsoft.com/office/drawing/2014/main" id="{A17F0A8C-3B20-C3CF-A34F-4223FB99988E}"/>
              </a:ext>
            </a:extLst>
          </p:cNvPr>
          <p:cNvSpPr>
            <a:spLocks noGrp="1"/>
          </p:cNvSpPr>
          <p:nvPr>
            <p:ph sz="quarter" idx="14"/>
          </p:nvPr>
        </p:nvSpPr>
        <p:spPr>
          <a:xfrm>
            <a:off x="9156638" y="1078898"/>
            <a:ext cx="2519363" cy="4500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BlokTextu 16">
            <a:extLst>
              <a:ext uri="{FF2B5EF4-FFF2-40B4-BE49-F238E27FC236}">
                <a16:creationId xmlns:a16="http://schemas.microsoft.com/office/drawing/2014/main" id="{016657F9-5018-9C1F-7109-A7AFFF86669C}"/>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48406A98-A3DD-E35E-EA15-38A3B7FB4857}"/>
              </a:ext>
            </a:extLst>
          </p:cNvPr>
          <p:cNvSpPr>
            <a:spLocks noGrp="1"/>
          </p:cNvSpPr>
          <p:nvPr>
            <p:ph type="ftr" sz="quarter" idx="15"/>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8" name="Graphic 7">
            <a:extLst>
              <a:ext uri="{FF2B5EF4-FFF2-40B4-BE49-F238E27FC236}">
                <a16:creationId xmlns:a16="http://schemas.microsoft.com/office/drawing/2014/main" id="{475E836F-F434-0305-5172-E6E65511A1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407874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5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9025"/>
            <a:ext cx="1980000" cy="4500563"/>
          </a:xfrm>
        </p:spPr>
        <p:txBody>
          <a:bodyPr wrap="square"/>
          <a:lstStyle/>
          <a:p>
            <a:pPr lvl="0"/>
            <a:r>
              <a:rPr lang="en-US"/>
              <a:t>Click to edit Master text styles</a:t>
            </a:r>
          </a:p>
          <a:p>
            <a:pPr lvl="1"/>
            <a:r>
              <a:rPr lang="en-US"/>
              <a:t>Second level</a:t>
            </a:r>
          </a:p>
          <a:p>
            <a:pPr lvl="2"/>
            <a:r>
              <a:rPr lang="en-US"/>
              <a:t>Third level</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2855773" y="1089025"/>
            <a:ext cx="1980001" cy="4500563"/>
          </a:xfrm>
        </p:spPr>
        <p:txBody>
          <a:bodyPr wrap="square"/>
          <a:lstStyle/>
          <a:p>
            <a:pPr lvl="0"/>
            <a:r>
              <a:rPr lang="en-US"/>
              <a:t>Click to edit Master text styles</a:t>
            </a:r>
          </a:p>
          <a:p>
            <a:pPr lvl="1"/>
            <a:r>
              <a:rPr lang="en-US"/>
              <a:t>Second level</a:t>
            </a:r>
          </a:p>
          <a:p>
            <a:pPr lvl="2"/>
            <a:r>
              <a:rPr lang="en-US"/>
              <a:t>Third level</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5216243" y="1089024"/>
            <a:ext cx="1980002" cy="4500563"/>
          </a:xfrm>
        </p:spPr>
        <p:txBody>
          <a:bodyPr/>
          <a:lstStyle/>
          <a:p>
            <a:pPr lvl="0"/>
            <a:r>
              <a:rPr lang="en-US"/>
              <a:t>Click to edit Master text styles</a:t>
            </a:r>
          </a:p>
          <a:p>
            <a:pPr lvl="1"/>
            <a:r>
              <a:rPr lang="en-US"/>
              <a:t>Second level</a:t>
            </a:r>
          </a:p>
          <a:p>
            <a:pPr lvl="2"/>
            <a:r>
              <a:rPr lang="en-US"/>
              <a:t>Third level</a:t>
            </a:r>
          </a:p>
        </p:txBody>
      </p:sp>
      <p:sp>
        <p:nvSpPr>
          <p:cNvPr id="6" name="Zástupný objekt pre obsah 5">
            <a:extLst>
              <a:ext uri="{FF2B5EF4-FFF2-40B4-BE49-F238E27FC236}">
                <a16:creationId xmlns:a16="http://schemas.microsoft.com/office/drawing/2014/main" id="{C4829A8B-4A30-2A80-739D-388F585D7563}"/>
              </a:ext>
            </a:extLst>
          </p:cNvPr>
          <p:cNvSpPr>
            <a:spLocks noGrp="1"/>
          </p:cNvSpPr>
          <p:nvPr>
            <p:ph sz="quarter" idx="14"/>
          </p:nvPr>
        </p:nvSpPr>
        <p:spPr>
          <a:xfrm>
            <a:off x="7527151" y="1089025"/>
            <a:ext cx="1979612" cy="4500563"/>
          </a:xfrm>
        </p:spPr>
        <p:txBody>
          <a:bodyPr/>
          <a:lstStyle/>
          <a:p>
            <a:pPr lvl="0"/>
            <a:r>
              <a:rPr lang="en-US"/>
              <a:t>Click to edit Master text styles</a:t>
            </a:r>
          </a:p>
          <a:p>
            <a:pPr lvl="1"/>
            <a:r>
              <a:rPr lang="en-US"/>
              <a:t>Second level</a:t>
            </a:r>
          </a:p>
          <a:p>
            <a:pPr lvl="2"/>
            <a:r>
              <a:rPr lang="en-US"/>
              <a:t>Third level</a:t>
            </a:r>
          </a:p>
        </p:txBody>
      </p:sp>
      <p:sp>
        <p:nvSpPr>
          <p:cNvPr id="16" name="Zástupný objekt pre obsah 5">
            <a:extLst>
              <a:ext uri="{FF2B5EF4-FFF2-40B4-BE49-F238E27FC236}">
                <a16:creationId xmlns:a16="http://schemas.microsoft.com/office/drawing/2014/main" id="{F9391BBC-E810-04C2-9BAA-3E82FFE5A1B5}"/>
              </a:ext>
            </a:extLst>
          </p:cNvPr>
          <p:cNvSpPr>
            <a:spLocks noGrp="1"/>
          </p:cNvSpPr>
          <p:nvPr>
            <p:ph sz="quarter" idx="15"/>
          </p:nvPr>
        </p:nvSpPr>
        <p:spPr>
          <a:xfrm>
            <a:off x="9866987" y="1089025"/>
            <a:ext cx="1979612" cy="4500563"/>
          </a:xfrm>
        </p:spPr>
        <p:txBody>
          <a:bodyPr/>
          <a:lstStyle/>
          <a:p>
            <a:pPr lvl="0"/>
            <a:r>
              <a:rPr lang="en-US"/>
              <a:t>Click to edit Master text styles</a:t>
            </a:r>
          </a:p>
          <a:p>
            <a:pPr lvl="1"/>
            <a:r>
              <a:rPr lang="en-US"/>
              <a:t>Second level</a:t>
            </a:r>
          </a:p>
          <a:p>
            <a:pPr lvl="2"/>
            <a:r>
              <a:rPr lang="en-US"/>
              <a:t>Third level</a:t>
            </a:r>
          </a:p>
        </p:txBody>
      </p:sp>
      <p:sp>
        <p:nvSpPr>
          <p:cNvPr id="2" name="BlokTextu 16">
            <a:extLst>
              <a:ext uri="{FF2B5EF4-FFF2-40B4-BE49-F238E27FC236}">
                <a16:creationId xmlns:a16="http://schemas.microsoft.com/office/drawing/2014/main" id="{E04D9827-9909-5D7F-C097-384539ACBE8F}"/>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D3D34D96-2033-45EF-818D-6361A9D82703}"/>
              </a:ext>
            </a:extLst>
          </p:cNvPr>
          <p:cNvSpPr>
            <a:spLocks noGrp="1"/>
          </p:cNvSpPr>
          <p:nvPr>
            <p:ph type="ftr" sz="quarter" idx="16"/>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8" name="Graphic 7">
            <a:extLst>
              <a:ext uri="{FF2B5EF4-FFF2-40B4-BE49-F238E27FC236}">
                <a16:creationId xmlns:a16="http://schemas.microsoft.com/office/drawing/2014/main" id="{8AD180B0-7C77-EB3F-C822-0F119FC528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4199461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6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9025"/>
            <a:ext cx="1439999" cy="4500563"/>
          </a:xfrm>
        </p:spPr>
        <p:txBody>
          <a:bodyPr wrap="square"/>
          <a:lstStyle/>
          <a:p>
            <a:pPr lvl="0"/>
            <a:r>
              <a:rPr lang="en-US"/>
              <a:t>Click to edit Master text styles</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2316102" y="1089024"/>
            <a:ext cx="1439999" cy="4500563"/>
          </a:xfrm>
        </p:spPr>
        <p:txBody>
          <a:bodyPr wrap="square"/>
          <a:lstStyle/>
          <a:p>
            <a:pPr lvl="0"/>
            <a:r>
              <a:rPr lang="en-US"/>
              <a:t>Click to edit Master text styles</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4115936" y="1089023"/>
            <a:ext cx="1439999" cy="4500563"/>
          </a:xfrm>
        </p:spPr>
        <p:txBody>
          <a:bodyPr/>
          <a:lstStyle/>
          <a:p>
            <a:pPr lvl="0"/>
            <a:r>
              <a:rPr lang="en-US"/>
              <a:t>Click to edit Master text styles</a:t>
            </a:r>
          </a:p>
        </p:txBody>
      </p:sp>
      <p:sp>
        <p:nvSpPr>
          <p:cNvPr id="6" name="Zástupný objekt pre obsah 5">
            <a:extLst>
              <a:ext uri="{FF2B5EF4-FFF2-40B4-BE49-F238E27FC236}">
                <a16:creationId xmlns:a16="http://schemas.microsoft.com/office/drawing/2014/main" id="{C4829A8B-4A30-2A80-739D-388F585D7563}"/>
              </a:ext>
            </a:extLst>
          </p:cNvPr>
          <p:cNvSpPr>
            <a:spLocks noGrp="1"/>
          </p:cNvSpPr>
          <p:nvPr>
            <p:ph sz="quarter" idx="14"/>
          </p:nvPr>
        </p:nvSpPr>
        <p:spPr>
          <a:xfrm>
            <a:off x="5915770" y="1089022"/>
            <a:ext cx="1439999" cy="4500563"/>
          </a:xfrm>
        </p:spPr>
        <p:txBody>
          <a:bodyPr/>
          <a:lstStyle/>
          <a:p>
            <a:pPr lvl="0"/>
            <a:r>
              <a:rPr lang="en-US"/>
              <a:t>Click to edit Master text styles</a:t>
            </a:r>
          </a:p>
        </p:txBody>
      </p:sp>
      <p:sp>
        <p:nvSpPr>
          <p:cNvPr id="16" name="Zástupný objekt pre obsah 15">
            <a:extLst>
              <a:ext uri="{FF2B5EF4-FFF2-40B4-BE49-F238E27FC236}">
                <a16:creationId xmlns:a16="http://schemas.microsoft.com/office/drawing/2014/main" id="{8B1DA483-95CB-A0EA-1C93-03AD0F606EC8}"/>
              </a:ext>
            </a:extLst>
          </p:cNvPr>
          <p:cNvSpPr>
            <a:spLocks noGrp="1"/>
          </p:cNvSpPr>
          <p:nvPr>
            <p:ph sz="quarter" idx="15"/>
          </p:nvPr>
        </p:nvSpPr>
        <p:spPr>
          <a:xfrm>
            <a:off x="7715578" y="1089026"/>
            <a:ext cx="1439863" cy="4500563"/>
          </a:xfrm>
        </p:spPr>
        <p:txBody>
          <a:bodyPr/>
          <a:lstStyle/>
          <a:p>
            <a:pPr lvl="0"/>
            <a:r>
              <a:rPr lang="en-US"/>
              <a:t>Click to edit Master text styles</a:t>
            </a:r>
          </a:p>
        </p:txBody>
      </p:sp>
      <p:sp>
        <p:nvSpPr>
          <p:cNvPr id="19" name="Zástupný objekt pre obsah 15">
            <a:extLst>
              <a:ext uri="{FF2B5EF4-FFF2-40B4-BE49-F238E27FC236}">
                <a16:creationId xmlns:a16="http://schemas.microsoft.com/office/drawing/2014/main" id="{B3AAAD3E-F165-6D7A-9C0D-0F6D125B3E61}"/>
              </a:ext>
            </a:extLst>
          </p:cNvPr>
          <p:cNvSpPr>
            <a:spLocks noGrp="1"/>
          </p:cNvSpPr>
          <p:nvPr>
            <p:ph sz="quarter" idx="16"/>
          </p:nvPr>
        </p:nvSpPr>
        <p:spPr>
          <a:xfrm>
            <a:off x="9336000" y="1089025"/>
            <a:ext cx="1439863" cy="4500563"/>
          </a:xfrm>
        </p:spPr>
        <p:txBody>
          <a:bodyPr/>
          <a:lstStyle/>
          <a:p>
            <a:pPr lvl="0"/>
            <a:r>
              <a:rPr lang="en-US"/>
              <a:t>Click to edit Master text styles</a:t>
            </a:r>
          </a:p>
        </p:txBody>
      </p:sp>
      <p:sp>
        <p:nvSpPr>
          <p:cNvPr id="2" name="BlokTextu 16">
            <a:extLst>
              <a:ext uri="{FF2B5EF4-FFF2-40B4-BE49-F238E27FC236}">
                <a16:creationId xmlns:a16="http://schemas.microsoft.com/office/drawing/2014/main" id="{E6A17D9D-C35A-A03B-F31B-A0227B425A67}"/>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311E236C-1B1E-C398-7A04-B5F48CD0C193}"/>
              </a:ext>
            </a:extLst>
          </p:cNvPr>
          <p:cNvSpPr>
            <a:spLocks noGrp="1"/>
          </p:cNvSpPr>
          <p:nvPr>
            <p:ph type="ftr" sz="quarter" idx="17"/>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8" name="Graphic 7">
            <a:extLst>
              <a:ext uri="{FF2B5EF4-FFF2-40B4-BE49-F238E27FC236}">
                <a16:creationId xmlns:a16="http://schemas.microsoft.com/office/drawing/2014/main" id="{C622B516-8046-D4FF-0BAA-C2123B8588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2344609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able">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graphicFrame>
        <p:nvGraphicFramePr>
          <p:cNvPr id="2" name="Zástupný objekt pre obsah 11">
            <a:extLst>
              <a:ext uri="{FF2B5EF4-FFF2-40B4-BE49-F238E27FC236}">
                <a16:creationId xmlns:a16="http://schemas.microsoft.com/office/drawing/2014/main" id="{9DF5B6D4-5A8B-0D3E-B3B3-AD21117672BA}"/>
              </a:ext>
            </a:extLst>
          </p:cNvPr>
          <p:cNvGraphicFramePr>
            <a:graphicFrameLocks/>
          </p:cNvGraphicFramePr>
          <p:nvPr userDrawn="1"/>
        </p:nvGraphicFramePr>
        <p:xfrm>
          <a:off x="515998" y="1309201"/>
          <a:ext cx="10980002" cy="4239598"/>
        </p:xfrm>
        <a:graphic>
          <a:graphicData uri="http://schemas.openxmlformats.org/drawingml/2006/table">
            <a:tbl>
              <a:tblPr firstRow="1" bandRow="1"/>
              <a:tblGrid>
                <a:gridCol w="3074402">
                  <a:extLst>
                    <a:ext uri="{9D8B030D-6E8A-4147-A177-3AD203B41FA5}">
                      <a16:colId xmlns:a16="http://schemas.microsoft.com/office/drawing/2014/main" val="508523759"/>
                    </a:ext>
                  </a:extLst>
                </a:gridCol>
                <a:gridCol w="3733200">
                  <a:extLst>
                    <a:ext uri="{9D8B030D-6E8A-4147-A177-3AD203B41FA5}">
                      <a16:colId xmlns:a16="http://schemas.microsoft.com/office/drawing/2014/main" val="1432017945"/>
                    </a:ext>
                  </a:extLst>
                </a:gridCol>
                <a:gridCol w="4172400">
                  <a:extLst>
                    <a:ext uri="{9D8B030D-6E8A-4147-A177-3AD203B41FA5}">
                      <a16:colId xmlns:a16="http://schemas.microsoft.com/office/drawing/2014/main" val="294128941"/>
                    </a:ext>
                  </a:extLst>
                </a:gridCol>
              </a:tblGrid>
              <a:tr h="0">
                <a:tc>
                  <a:txBody>
                    <a:bodyPr/>
                    <a:lstStyle/>
                    <a:p>
                      <a:pPr>
                        <a:lnSpc>
                          <a:spcPct val="120000"/>
                        </a:lnSpc>
                        <a:spcBef>
                          <a:spcPts val="300"/>
                        </a:spcBef>
                        <a:spcAft>
                          <a:spcPts val="300"/>
                        </a:spcAft>
                      </a:pPr>
                      <a:endParaRPr lang="en-US" sz="1000">
                        <a:effectLst/>
                        <a:latin typeface="IBM Plex Sans" panose="020B0503050203000203" pitchFamily="34"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tc>
                  <a:txBody>
                    <a:bodyPr/>
                    <a:lstStyle/>
                    <a:p>
                      <a:pPr>
                        <a:lnSpc>
                          <a:spcPct val="120000"/>
                        </a:lnSpc>
                        <a:spcBef>
                          <a:spcPts val="300"/>
                        </a:spcBef>
                        <a:spcAft>
                          <a:spcPts val="300"/>
                        </a:spcAft>
                      </a:pPr>
                      <a:r>
                        <a:rPr lang="en-US" sz="1000" b="1">
                          <a:solidFill>
                            <a:srgbClr val="000000"/>
                          </a:solidFill>
                          <a:effectLst/>
                          <a:latin typeface="IBM Plex Sans" panose="020B0503050203000203" pitchFamily="34" charset="0"/>
                          <a:ea typeface="IBM Plex Sans" panose="020B0503050203000203" pitchFamily="34" charset="0"/>
                          <a:cs typeface="Times New Roman" panose="02020603050405020304" pitchFamily="18" charset="0"/>
                        </a:rPr>
                        <a:t>Ground measurements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tc>
                  <a:txBody>
                    <a:bodyPr/>
                    <a:lstStyle/>
                    <a:p>
                      <a:pPr>
                        <a:lnSpc>
                          <a:spcPct val="120000"/>
                        </a:lnSpc>
                        <a:spcBef>
                          <a:spcPts val="300"/>
                        </a:spcBef>
                        <a:spcAft>
                          <a:spcPts val="300"/>
                        </a:spcAft>
                      </a:pPr>
                      <a:r>
                        <a:rPr lang="en-US" sz="1000" b="1">
                          <a:solidFill>
                            <a:srgbClr val="000000"/>
                          </a:solidFill>
                          <a:effectLst/>
                          <a:latin typeface="IBM Plex Sans" panose="020B0503050203000203" pitchFamily="34" charset="0"/>
                          <a:ea typeface="IBM Plex Sans" panose="020B0503050203000203" pitchFamily="34" charset="0"/>
                          <a:cs typeface="Times New Roman" panose="02020603050405020304" pitchFamily="18" charset="0"/>
                        </a:rPr>
                        <a:t>Satellite models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399218540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Accuracy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high to very 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811422002"/>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Temporal resolution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seconds — 1 min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10/15 min</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05805872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availability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Need to wait</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Instant access (any site worldwide)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4028085557"/>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Period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Typically up to 1–2 years</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Up to 28 years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51185573"/>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Initial costs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331258954"/>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Operational costs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low or none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50703173"/>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Gaps in data</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Often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 gaps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30812254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quality control</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Required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Not required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8630996"/>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consistency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703668771"/>
                  </a:ext>
                </a:extLst>
              </a:tr>
              <a:tr h="0">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Forecasts</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Not available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Up to 10 days ahead</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466642934"/>
                  </a:ext>
                </a:extLst>
              </a:tr>
            </a:tbl>
          </a:graphicData>
        </a:graphic>
      </p:graphicFrame>
      <p:sp>
        <p:nvSpPr>
          <p:cNvPr id="3" name="BlokTextu 16">
            <a:extLst>
              <a:ext uri="{FF2B5EF4-FFF2-40B4-BE49-F238E27FC236}">
                <a16:creationId xmlns:a16="http://schemas.microsoft.com/office/drawing/2014/main" id="{15C61AB9-BE77-E73C-27B3-88E706A59AAC}"/>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4" name="Zástupný objekt pre pätu 3">
            <a:extLst>
              <a:ext uri="{FF2B5EF4-FFF2-40B4-BE49-F238E27FC236}">
                <a16:creationId xmlns:a16="http://schemas.microsoft.com/office/drawing/2014/main" id="{A5BA3F3E-59A1-6762-F018-DE2A34B3D2B2}"/>
              </a:ext>
            </a:extLst>
          </p:cNvPr>
          <p:cNvSpPr>
            <a:spLocks noGrp="1"/>
          </p:cNvSpPr>
          <p:nvPr>
            <p:ph type="ftr" sz="quarter" idx="12"/>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5" name="Graphic 4">
            <a:extLst>
              <a:ext uri="{FF2B5EF4-FFF2-40B4-BE49-F238E27FC236}">
                <a16:creationId xmlns:a16="http://schemas.microsoft.com/office/drawing/2014/main" id="{9811AAAB-E6A1-504E-5B5D-BB908EE8032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1448482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graphicFrame>
        <p:nvGraphicFramePr>
          <p:cNvPr id="2" name="Zástupný objekt pre obsah 11">
            <a:extLst>
              <a:ext uri="{FF2B5EF4-FFF2-40B4-BE49-F238E27FC236}">
                <a16:creationId xmlns:a16="http://schemas.microsoft.com/office/drawing/2014/main" id="{9DF5B6D4-5A8B-0D3E-B3B3-AD21117672BA}"/>
              </a:ext>
            </a:extLst>
          </p:cNvPr>
          <p:cNvGraphicFramePr>
            <a:graphicFrameLocks/>
          </p:cNvGraphicFramePr>
          <p:nvPr userDrawn="1">
            <p:extLst>
              <p:ext uri="{D42A27DB-BD31-4B8C-83A1-F6EECF244321}">
                <p14:modId xmlns:p14="http://schemas.microsoft.com/office/powerpoint/2010/main" val="1325181788"/>
              </p:ext>
            </p:extLst>
          </p:nvPr>
        </p:nvGraphicFramePr>
        <p:xfrm>
          <a:off x="515998" y="1309201"/>
          <a:ext cx="10980002" cy="4239598"/>
        </p:xfrm>
        <a:graphic>
          <a:graphicData uri="http://schemas.openxmlformats.org/drawingml/2006/table">
            <a:tbl>
              <a:tblPr firstRow="1" bandRow="1"/>
              <a:tblGrid>
                <a:gridCol w="3074402">
                  <a:extLst>
                    <a:ext uri="{9D8B030D-6E8A-4147-A177-3AD203B41FA5}">
                      <a16:colId xmlns:a16="http://schemas.microsoft.com/office/drawing/2014/main" val="508523759"/>
                    </a:ext>
                  </a:extLst>
                </a:gridCol>
                <a:gridCol w="3733200">
                  <a:extLst>
                    <a:ext uri="{9D8B030D-6E8A-4147-A177-3AD203B41FA5}">
                      <a16:colId xmlns:a16="http://schemas.microsoft.com/office/drawing/2014/main" val="1432017945"/>
                    </a:ext>
                  </a:extLst>
                </a:gridCol>
                <a:gridCol w="4172400">
                  <a:extLst>
                    <a:ext uri="{9D8B030D-6E8A-4147-A177-3AD203B41FA5}">
                      <a16:colId xmlns:a16="http://schemas.microsoft.com/office/drawing/2014/main" val="294128941"/>
                    </a:ext>
                  </a:extLst>
                </a:gridCol>
              </a:tblGrid>
              <a:tr h="0">
                <a:tc>
                  <a:txBody>
                    <a:bodyPr/>
                    <a:lstStyle/>
                    <a:p>
                      <a:pPr>
                        <a:lnSpc>
                          <a:spcPct val="120000"/>
                        </a:lnSpc>
                        <a:spcBef>
                          <a:spcPts val="300"/>
                        </a:spcBef>
                        <a:spcAft>
                          <a:spcPts val="300"/>
                        </a:spcAft>
                      </a:pPr>
                      <a:endParaRPr lang="en-US" sz="1000">
                        <a:effectLst/>
                        <a:latin typeface="IBM Plex Sans" panose="020B0503050203000203" pitchFamily="34"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tc>
                  <a:txBody>
                    <a:bodyPr/>
                    <a:lstStyle/>
                    <a:p>
                      <a:pPr>
                        <a:lnSpc>
                          <a:spcPct val="120000"/>
                        </a:lnSpc>
                        <a:spcBef>
                          <a:spcPts val="300"/>
                        </a:spcBef>
                        <a:spcAft>
                          <a:spcPts val="300"/>
                        </a:spcAft>
                      </a:pPr>
                      <a:r>
                        <a:rPr lang="en-US" sz="1000" b="1">
                          <a:solidFill>
                            <a:srgbClr val="000000"/>
                          </a:solidFill>
                          <a:effectLst/>
                          <a:latin typeface="IBM Plex Sans" panose="020B0503050203000203" pitchFamily="34" charset="0"/>
                          <a:ea typeface="IBM Plex Sans" panose="020B0503050203000203" pitchFamily="34" charset="0"/>
                          <a:cs typeface="Times New Roman" panose="02020603050405020304" pitchFamily="18" charset="0"/>
                        </a:rPr>
                        <a:t>Ground measurements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tc>
                  <a:txBody>
                    <a:bodyPr/>
                    <a:lstStyle/>
                    <a:p>
                      <a:pPr>
                        <a:lnSpc>
                          <a:spcPct val="120000"/>
                        </a:lnSpc>
                        <a:spcBef>
                          <a:spcPts val="300"/>
                        </a:spcBef>
                        <a:spcAft>
                          <a:spcPts val="300"/>
                        </a:spcAft>
                      </a:pPr>
                      <a:r>
                        <a:rPr lang="en-US" sz="1000" b="1">
                          <a:solidFill>
                            <a:srgbClr val="000000"/>
                          </a:solidFill>
                          <a:effectLst/>
                          <a:latin typeface="IBM Plex Sans" panose="020B0503050203000203" pitchFamily="34" charset="0"/>
                          <a:ea typeface="IBM Plex Sans" panose="020B0503050203000203" pitchFamily="34" charset="0"/>
                          <a:cs typeface="Times New Roman" panose="02020603050405020304" pitchFamily="18" charset="0"/>
                        </a:rPr>
                        <a:t>Satellite models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a:noFill/>
                    </a:lnT>
                    <a:lnB w="1270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399218540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Accuracy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high to very 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811422002"/>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Temporal resolution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seconds — 1 min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10/15 min</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205805872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availability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Need to wait</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Instant access (any site worldwide)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4028085557"/>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Period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Typically up to 1–2 years</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Up to 28 years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751185573"/>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Initial costs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331258954"/>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Operational costs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low or none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50703173"/>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Gaps in data</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Often</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 gaps</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308122549"/>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quality control</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Required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Not required</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378630996"/>
                  </a:ext>
                </a:extLst>
              </a:tr>
              <a:tr h="0">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Data consistency</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Low</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Very high</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703668771"/>
                  </a:ext>
                </a:extLst>
              </a:tr>
              <a:tr h="0">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Forecasts</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a:effectLst/>
                          <a:latin typeface="IBM Plex Sans" panose="020B0503050203000203" pitchFamily="34" charset="0"/>
                          <a:ea typeface="IBM Plex Sans" panose="020B0503050203000203" pitchFamily="34" charset="0"/>
                          <a:cs typeface="Times New Roman" panose="02020603050405020304" pitchFamily="18" charset="0"/>
                        </a:rPr>
                        <a:t>Not available</a:t>
                      </a:r>
                      <a:endParaRPr lang="en-US" sz="110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a:lnSpc>
                          <a:spcPct val="120000"/>
                        </a:lnSpc>
                        <a:spcBef>
                          <a:spcPts val="300"/>
                        </a:spcBef>
                        <a:spcAft>
                          <a:spcPts val="300"/>
                        </a:spcAft>
                      </a:pPr>
                      <a:r>
                        <a:rPr lang="en-US" sz="1000" dirty="0">
                          <a:effectLst/>
                          <a:latin typeface="IBM Plex Sans" panose="020B0503050203000203" pitchFamily="34" charset="0"/>
                          <a:ea typeface="IBM Plex Sans" panose="020B0503050203000203" pitchFamily="34" charset="0"/>
                          <a:cs typeface="Times New Roman" panose="02020603050405020304" pitchFamily="18" charset="0"/>
                        </a:rPr>
                        <a:t>Up to 10 days ahead</a:t>
                      </a:r>
                      <a:endParaRPr lang="en-US" sz="1100" dirty="0">
                        <a:effectLst/>
                        <a:latin typeface="IBM Plex Sans" panose="020B0503050203000203" pitchFamily="34" charset="0"/>
                        <a:ea typeface="IBM Plex Sans" panose="020B0503050203000203" pitchFamily="34" charset="0"/>
                        <a:cs typeface="Times New Roman" panose="02020603050405020304" pitchFamily="18" charset="0"/>
                      </a:endParaRPr>
                    </a:p>
                  </a:txBody>
                  <a:tcPr marL="108000" marR="108000" marT="108000" marB="108000" anchor="ctr">
                    <a:lnL>
                      <a:noFill/>
                    </a:lnL>
                    <a:lnR>
                      <a:noFill/>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466642934"/>
                  </a:ext>
                </a:extLst>
              </a:tr>
            </a:tbl>
          </a:graphicData>
        </a:graphic>
      </p:graphicFrame>
      <p:sp>
        <p:nvSpPr>
          <p:cNvPr id="3" name="BlokTextu 16">
            <a:extLst>
              <a:ext uri="{FF2B5EF4-FFF2-40B4-BE49-F238E27FC236}">
                <a16:creationId xmlns:a16="http://schemas.microsoft.com/office/drawing/2014/main" id="{15C61AB9-BE77-E73C-27B3-88E706A59AAC}"/>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4" name="Zástupný objekt pre pätu 3">
            <a:extLst>
              <a:ext uri="{FF2B5EF4-FFF2-40B4-BE49-F238E27FC236}">
                <a16:creationId xmlns:a16="http://schemas.microsoft.com/office/drawing/2014/main" id="{A5BA3F3E-59A1-6762-F018-DE2A34B3D2B2}"/>
              </a:ext>
            </a:extLst>
          </p:cNvPr>
          <p:cNvSpPr>
            <a:spLocks noGrp="1"/>
          </p:cNvSpPr>
          <p:nvPr>
            <p:ph type="ftr" sz="quarter" idx="12"/>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5" name="Graphic 4">
            <a:extLst>
              <a:ext uri="{FF2B5EF4-FFF2-40B4-BE49-F238E27FC236}">
                <a16:creationId xmlns:a16="http://schemas.microsoft.com/office/drawing/2014/main" id="{9811AAAB-E6A1-504E-5B5D-BB908EE8032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1448482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ock - 2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23" name="Zástupný objekt pre obsah 22">
            <a:extLst>
              <a:ext uri="{FF2B5EF4-FFF2-40B4-BE49-F238E27FC236}">
                <a16:creationId xmlns:a16="http://schemas.microsoft.com/office/drawing/2014/main" id="{15EBA3AA-EAC6-5668-F375-13618E7936B5}"/>
              </a:ext>
            </a:extLst>
          </p:cNvPr>
          <p:cNvSpPr>
            <a:spLocks noGrp="1"/>
          </p:cNvSpPr>
          <p:nvPr>
            <p:ph sz="quarter" idx="11"/>
          </p:nvPr>
        </p:nvSpPr>
        <p:spPr>
          <a:xfrm>
            <a:off x="5916001" y="1089025"/>
            <a:ext cx="5221288" cy="4500563"/>
          </a:xfrm>
          <a:solidFill>
            <a:schemeClr val="bg1">
              <a:lumMod val="95000"/>
            </a:schemeClr>
          </a:solidFill>
        </p:spPr>
        <p:txBody>
          <a:bodyPr wrap="square"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Zástupný objekt pre obsah 22">
            <a:extLst>
              <a:ext uri="{FF2B5EF4-FFF2-40B4-BE49-F238E27FC236}">
                <a16:creationId xmlns:a16="http://schemas.microsoft.com/office/drawing/2014/main" id="{20A7BD91-D6AA-E406-610F-9E7D96BE41F0}"/>
              </a:ext>
            </a:extLst>
          </p:cNvPr>
          <p:cNvSpPr>
            <a:spLocks noGrp="1"/>
          </p:cNvSpPr>
          <p:nvPr>
            <p:ph sz="quarter" idx="12"/>
          </p:nvPr>
        </p:nvSpPr>
        <p:spPr>
          <a:xfrm>
            <a:off x="515059" y="1089025"/>
            <a:ext cx="5221288" cy="4500563"/>
          </a:xfrm>
          <a:solidFill>
            <a:schemeClr val="bg1">
              <a:lumMod val="95000"/>
            </a:schemeClr>
          </a:solidFill>
        </p:spPr>
        <p:txBody>
          <a:bodyPr wrap="square" lIns="360000" tIns="360000" rIns="360000" bIns="36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BlokTextu 16">
            <a:extLst>
              <a:ext uri="{FF2B5EF4-FFF2-40B4-BE49-F238E27FC236}">
                <a16:creationId xmlns:a16="http://schemas.microsoft.com/office/drawing/2014/main" id="{1714D59E-FC59-2887-5FBB-49CC7DB6F9E5}"/>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5" name="Zástupný objekt pre pätu 3">
            <a:extLst>
              <a:ext uri="{FF2B5EF4-FFF2-40B4-BE49-F238E27FC236}">
                <a16:creationId xmlns:a16="http://schemas.microsoft.com/office/drawing/2014/main" id="{0329765B-9A7A-EE86-E522-10D3931FD96C}"/>
              </a:ext>
            </a:extLst>
          </p:cNvPr>
          <p:cNvSpPr>
            <a:spLocks noGrp="1"/>
          </p:cNvSpPr>
          <p:nvPr>
            <p:ph type="ftr" sz="quarter" idx="13"/>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6" name="Graphic 5">
            <a:extLst>
              <a:ext uri="{FF2B5EF4-FFF2-40B4-BE49-F238E27FC236}">
                <a16:creationId xmlns:a16="http://schemas.microsoft.com/office/drawing/2014/main" id="{CE519887-503F-C1FA-9568-0E83A4A1D0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2604746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ock - 3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23631" y="1089025"/>
            <a:ext cx="3419412" cy="4500563"/>
          </a:xfrm>
          <a:solidFill>
            <a:schemeClr val="bg1">
              <a:lumMod val="95000"/>
            </a:schemeClr>
          </a:solidFill>
        </p:spPr>
        <p:txBody>
          <a:bodyPr wrap="square" lIns="360000" tIns="360000" rIns="360000" bIns="360000"/>
          <a:lstStyle/>
          <a:p>
            <a:pPr lvl="0"/>
            <a:r>
              <a:rPr lang="en-US"/>
              <a:t>Click to edit Master text styles</a:t>
            </a:r>
          </a:p>
          <a:p>
            <a:pPr lvl="1"/>
            <a:r>
              <a:rPr lang="en-US"/>
              <a:t>Second level</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4124019" y="1089025"/>
            <a:ext cx="3419413" cy="4500563"/>
          </a:xfrm>
          <a:solidFill>
            <a:schemeClr val="bg1">
              <a:lumMod val="95000"/>
            </a:schemeClr>
          </a:solidFill>
        </p:spPr>
        <p:txBody>
          <a:bodyPr wrap="square" lIns="360000" tIns="360000" rIns="360000" bIns="360000"/>
          <a:lstStyle/>
          <a:p>
            <a:pPr lvl="0"/>
            <a:r>
              <a:rPr lang="en-US"/>
              <a:t>Click to edit Master text styles</a:t>
            </a:r>
          </a:p>
          <a:p>
            <a:pPr lvl="1"/>
            <a:r>
              <a:rPr lang="en-US"/>
              <a:t>Second level</a:t>
            </a:r>
          </a:p>
        </p:txBody>
      </p:sp>
      <p:sp>
        <p:nvSpPr>
          <p:cNvPr id="4" name="Zástupný objekt pre obsah 6">
            <a:extLst>
              <a:ext uri="{FF2B5EF4-FFF2-40B4-BE49-F238E27FC236}">
                <a16:creationId xmlns:a16="http://schemas.microsoft.com/office/drawing/2014/main" id="{48B2528C-4E23-FB7A-3BF2-DAD3520AE88D}"/>
              </a:ext>
            </a:extLst>
          </p:cNvPr>
          <p:cNvSpPr>
            <a:spLocks noGrp="1"/>
          </p:cNvSpPr>
          <p:nvPr>
            <p:ph sz="quarter" idx="13"/>
          </p:nvPr>
        </p:nvSpPr>
        <p:spPr>
          <a:xfrm>
            <a:off x="7724408" y="1089025"/>
            <a:ext cx="3419413" cy="4500563"/>
          </a:xfrm>
          <a:solidFill>
            <a:schemeClr val="bg1">
              <a:lumMod val="95000"/>
            </a:schemeClr>
          </a:solidFill>
        </p:spPr>
        <p:txBody>
          <a:bodyPr wrap="square" lIns="360000" tIns="360000" rIns="360000" bIns="360000"/>
          <a:lstStyle/>
          <a:p>
            <a:pPr lvl="0"/>
            <a:r>
              <a:rPr lang="en-US"/>
              <a:t>Click to edit Master text styles</a:t>
            </a:r>
          </a:p>
          <a:p>
            <a:pPr lvl="1"/>
            <a:r>
              <a:rPr lang="en-US"/>
              <a:t>Second level</a:t>
            </a:r>
          </a:p>
        </p:txBody>
      </p:sp>
      <p:sp>
        <p:nvSpPr>
          <p:cNvPr id="2" name="BlokTextu 16">
            <a:extLst>
              <a:ext uri="{FF2B5EF4-FFF2-40B4-BE49-F238E27FC236}">
                <a16:creationId xmlns:a16="http://schemas.microsoft.com/office/drawing/2014/main" id="{08416068-87DE-E658-3D41-2E01FE10413F}"/>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3348A81E-E90B-BD7B-EE02-40970165B311}"/>
              </a:ext>
            </a:extLst>
          </p:cNvPr>
          <p:cNvSpPr>
            <a:spLocks noGrp="1"/>
          </p:cNvSpPr>
          <p:nvPr>
            <p:ph type="ftr" sz="quarter" idx="14"/>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8" name="Graphic 7">
            <a:extLst>
              <a:ext uri="{FF2B5EF4-FFF2-40B4-BE49-F238E27FC236}">
                <a16:creationId xmlns:a16="http://schemas.microsoft.com/office/drawing/2014/main" id="{F13967F9-8600-D0C7-92DF-30E5B5E421B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2799064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ock - 4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9025"/>
            <a:ext cx="2519300" cy="4500563"/>
          </a:xfrm>
          <a:solidFill>
            <a:schemeClr val="bg1">
              <a:lumMod val="95000"/>
            </a:schemeClr>
          </a:solidFill>
        </p:spPr>
        <p:txBody>
          <a:bodyPr wrap="square" lIns="360000" tIns="360000" rIns="360000" bIns="360000"/>
          <a:lstStyle/>
          <a:p>
            <a:pPr lvl="0"/>
            <a:r>
              <a:rPr lang="en-US"/>
              <a:t>Click to edit Master text styles</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3215939" y="1078923"/>
            <a:ext cx="2519300" cy="4500563"/>
          </a:xfrm>
          <a:solidFill>
            <a:schemeClr val="bg1">
              <a:lumMod val="95000"/>
            </a:schemeClr>
          </a:solidFill>
        </p:spPr>
        <p:txBody>
          <a:bodyPr wrap="square" lIns="360000" tIns="360000" rIns="360000" bIns="360000"/>
          <a:lstStyle/>
          <a:p>
            <a:pPr lvl="0"/>
            <a:r>
              <a:rPr lang="en-US"/>
              <a:t>Click to edit Master text styles</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5915939" y="1089025"/>
            <a:ext cx="2519301" cy="4500563"/>
          </a:xfrm>
          <a:solidFill>
            <a:schemeClr val="bg1">
              <a:lumMod val="95000"/>
            </a:schemeClr>
          </a:solidFill>
        </p:spPr>
        <p:txBody>
          <a:bodyPr lIns="360000" tIns="360000" rIns="360000" bIns="360000"/>
          <a:lstStyle/>
          <a:p>
            <a:pPr lvl="0"/>
            <a:r>
              <a:rPr lang="en-US"/>
              <a:t>Click to edit Master text styles</a:t>
            </a:r>
          </a:p>
        </p:txBody>
      </p:sp>
      <p:sp>
        <p:nvSpPr>
          <p:cNvPr id="6" name="Zástupný objekt pre obsah 3">
            <a:extLst>
              <a:ext uri="{FF2B5EF4-FFF2-40B4-BE49-F238E27FC236}">
                <a16:creationId xmlns:a16="http://schemas.microsoft.com/office/drawing/2014/main" id="{D8D76286-C4E3-A2BC-388B-87463DB9908F}"/>
              </a:ext>
            </a:extLst>
          </p:cNvPr>
          <p:cNvSpPr>
            <a:spLocks noGrp="1"/>
          </p:cNvSpPr>
          <p:nvPr>
            <p:ph sz="quarter" idx="14"/>
          </p:nvPr>
        </p:nvSpPr>
        <p:spPr>
          <a:xfrm>
            <a:off x="8615940" y="1110339"/>
            <a:ext cx="2519301" cy="4500563"/>
          </a:xfrm>
          <a:solidFill>
            <a:schemeClr val="bg1">
              <a:lumMod val="95000"/>
            </a:schemeClr>
          </a:solidFill>
        </p:spPr>
        <p:txBody>
          <a:bodyPr lIns="360000" tIns="360000" rIns="360000" bIns="360000"/>
          <a:lstStyle/>
          <a:p>
            <a:pPr lvl="0"/>
            <a:r>
              <a:rPr lang="en-US"/>
              <a:t>Click to edit Master text styles</a:t>
            </a:r>
          </a:p>
        </p:txBody>
      </p:sp>
      <p:sp>
        <p:nvSpPr>
          <p:cNvPr id="2" name="BlokTextu 16">
            <a:extLst>
              <a:ext uri="{FF2B5EF4-FFF2-40B4-BE49-F238E27FC236}">
                <a16:creationId xmlns:a16="http://schemas.microsoft.com/office/drawing/2014/main" id="{159C22CB-DE4E-32B3-B334-96796B156BB2}"/>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3" name="Zástupný objekt pre pätu 3">
            <a:extLst>
              <a:ext uri="{FF2B5EF4-FFF2-40B4-BE49-F238E27FC236}">
                <a16:creationId xmlns:a16="http://schemas.microsoft.com/office/drawing/2014/main" id="{ABF4791C-74F2-D7EB-58A1-FDD1D24BEEF0}"/>
              </a:ext>
            </a:extLst>
          </p:cNvPr>
          <p:cNvSpPr>
            <a:spLocks noGrp="1"/>
          </p:cNvSpPr>
          <p:nvPr>
            <p:ph type="ftr" sz="quarter" idx="15"/>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8" name="Graphic 7">
            <a:extLst>
              <a:ext uri="{FF2B5EF4-FFF2-40B4-BE49-F238E27FC236}">
                <a16:creationId xmlns:a16="http://schemas.microsoft.com/office/drawing/2014/main" id="{16E79335-BFCE-571E-5ED9-4C65BEEE5F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396986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ock - 5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4702"/>
            <a:ext cx="1980000" cy="4500563"/>
          </a:xfrm>
          <a:solidFill>
            <a:schemeClr val="bg1">
              <a:lumMod val="95000"/>
            </a:schemeClr>
          </a:solidFill>
        </p:spPr>
        <p:txBody>
          <a:bodyPr wrap="square" lIns="360000" tIns="360000" rIns="360000" bIns="360000"/>
          <a:lstStyle/>
          <a:p>
            <a:pPr lvl="0"/>
            <a:r>
              <a:rPr lang="en-US"/>
              <a:t>Click to edit Master text styles</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2675935" y="1084702"/>
            <a:ext cx="1980000" cy="4500563"/>
          </a:xfrm>
          <a:solidFill>
            <a:schemeClr val="bg1">
              <a:lumMod val="95000"/>
            </a:schemeClr>
          </a:solidFill>
        </p:spPr>
        <p:txBody>
          <a:bodyPr wrap="square" lIns="360000" tIns="360000" rIns="360000" bIns="360000"/>
          <a:lstStyle/>
          <a:p>
            <a:pPr lvl="0"/>
            <a:r>
              <a:rPr lang="en-US"/>
              <a:t>Click to edit Master text styles</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4835932" y="1084702"/>
            <a:ext cx="1979612" cy="4500563"/>
          </a:xfrm>
          <a:solidFill>
            <a:schemeClr val="bg1">
              <a:lumMod val="95000"/>
            </a:schemeClr>
          </a:solidFill>
        </p:spPr>
        <p:txBody>
          <a:bodyPr lIns="360000" tIns="360000" rIns="360000" bIns="360000"/>
          <a:lstStyle/>
          <a:p>
            <a:pPr lvl="0"/>
            <a:r>
              <a:rPr lang="en-US"/>
              <a:t>Click to edit Master text styles</a:t>
            </a:r>
          </a:p>
        </p:txBody>
      </p:sp>
      <p:sp>
        <p:nvSpPr>
          <p:cNvPr id="6" name="Zástupný objekt pre obsah 5">
            <a:extLst>
              <a:ext uri="{FF2B5EF4-FFF2-40B4-BE49-F238E27FC236}">
                <a16:creationId xmlns:a16="http://schemas.microsoft.com/office/drawing/2014/main" id="{C4829A8B-4A30-2A80-739D-388F585D7563}"/>
              </a:ext>
            </a:extLst>
          </p:cNvPr>
          <p:cNvSpPr>
            <a:spLocks noGrp="1"/>
          </p:cNvSpPr>
          <p:nvPr>
            <p:ph sz="quarter" idx="14"/>
          </p:nvPr>
        </p:nvSpPr>
        <p:spPr>
          <a:xfrm>
            <a:off x="6995541" y="1084702"/>
            <a:ext cx="1979612" cy="4500563"/>
          </a:xfrm>
          <a:solidFill>
            <a:schemeClr val="bg1">
              <a:lumMod val="95000"/>
            </a:schemeClr>
          </a:solidFill>
        </p:spPr>
        <p:txBody>
          <a:bodyPr lIns="360000" tIns="360000" rIns="360000" bIns="360000"/>
          <a:lstStyle/>
          <a:p>
            <a:pPr lvl="0"/>
            <a:r>
              <a:rPr lang="en-US"/>
              <a:t>Click to edit Master text styles</a:t>
            </a:r>
          </a:p>
        </p:txBody>
      </p:sp>
      <p:sp>
        <p:nvSpPr>
          <p:cNvPr id="2" name="Zástupný objekt pre obsah 5">
            <a:extLst>
              <a:ext uri="{FF2B5EF4-FFF2-40B4-BE49-F238E27FC236}">
                <a16:creationId xmlns:a16="http://schemas.microsoft.com/office/drawing/2014/main" id="{921309AF-E736-0D62-DCB8-09E0F49F9D97}"/>
              </a:ext>
            </a:extLst>
          </p:cNvPr>
          <p:cNvSpPr>
            <a:spLocks noGrp="1"/>
          </p:cNvSpPr>
          <p:nvPr>
            <p:ph sz="quarter" idx="15"/>
          </p:nvPr>
        </p:nvSpPr>
        <p:spPr>
          <a:xfrm>
            <a:off x="9155150" y="1084701"/>
            <a:ext cx="1979612" cy="4500563"/>
          </a:xfrm>
          <a:solidFill>
            <a:schemeClr val="bg1">
              <a:lumMod val="95000"/>
            </a:schemeClr>
          </a:solidFill>
        </p:spPr>
        <p:txBody>
          <a:bodyPr lIns="360000" tIns="360000" rIns="360000" bIns="360000"/>
          <a:lstStyle/>
          <a:p>
            <a:pPr lvl="0"/>
            <a:r>
              <a:rPr lang="en-US"/>
              <a:t>Click to edit Master text styles</a:t>
            </a:r>
          </a:p>
        </p:txBody>
      </p:sp>
      <p:sp>
        <p:nvSpPr>
          <p:cNvPr id="3" name="BlokTextu 16">
            <a:extLst>
              <a:ext uri="{FF2B5EF4-FFF2-40B4-BE49-F238E27FC236}">
                <a16:creationId xmlns:a16="http://schemas.microsoft.com/office/drawing/2014/main" id="{CC82995B-B572-B7D2-0110-7A128A988B1D}"/>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8" name="Zástupný objekt pre pätu 3">
            <a:extLst>
              <a:ext uri="{FF2B5EF4-FFF2-40B4-BE49-F238E27FC236}">
                <a16:creationId xmlns:a16="http://schemas.microsoft.com/office/drawing/2014/main" id="{ACF84FDE-C66B-9191-3AE3-C6D2A95965E3}"/>
              </a:ext>
            </a:extLst>
          </p:cNvPr>
          <p:cNvSpPr>
            <a:spLocks noGrp="1"/>
          </p:cNvSpPr>
          <p:nvPr>
            <p:ph type="ftr" sz="quarter" idx="16"/>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18" name="Graphic 17">
            <a:extLst>
              <a:ext uri="{FF2B5EF4-FFF2-40B4-BE49-F238E27FC236}">
                <a16:creationId xmlns:a16="http://schemas.microsoft.com/office/drawing/2014/main" id="{68F27806-38DD-60F1-966B-FF76CDB843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3388292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ock - 6 columns">
    <p:bg>
      <p:bgPr>
        <a:solidFill>
          <a:schemeClr val="bg1"/>
        </a:solidFill>
        <a:effectLst/>
      </p:bgPr>
    </p:bg>
    <p:spTree>
      <p:nvGrpSpPr>
        <p:cNvPr id="1" name=""/>
        <p:cNvGrpSpPr/>
        <p:nvPr/>
      </p:nvGrpSpPr>
      <p:grpSpPr>
        <a:xfrm>
          <a:off x="0" y="0"/>
          <a:ext cx="0" cy="0"/>
          <a:chOff x="0" y="0"/>
          <a:chExt cx="0" cy="0"/>
        </a:xfrm>
      </p:grpSpPr>
      <p:sp>
        <p:nvSpPr>
          <p:cNvPr id="20" name="Holder 2">
            <a:extLst>
              <a:ext uri="{FF2B5EF4-FFF2-40B4-BE49-F238E27FC236}">
                <a16:creationId xmlns:a16="http://schemas.microsoft.com/office/drawing/2014/main" id="{C8DA22E8-F617-E6B4-9885-530C9F1EB235}"/>
              </a:ext>
            </a:extLst>
          </p:cNvPr>
          <p:cNvSpPr>
            <a:spLocks noGrp="1"/>
          </p:cNvSpPr>
          <p:nvPr>
            <p:ph type="title" hasCustomPrompt="1"/>
          </p:nvPr>
        </p:nvSpPr>
        <p:spPr>
          <a:xfrm>
            <a:off x="515998" y="379827"/>
            <a:ext cx="10980002" cy="387798"/>
          </a:xfrm>
          <a:prstGeom prst="rect">
            <a:avLst/>
          </a:prstGeom>
        </p:spPr>
        <p:txBody>
          <a:bodyPr vert="horz" wrap="square" lIns="0" tIns="0" rIns="0" bIns="0" rtlCol="0" anchor="t" anchorCtr="0">
            <a:spAutoFit/>
          </a:bodyPr>
          <a:lstStyle>
            <a:lvl1pPr>
              <a:defRPr>
                <a:solidFill>
                  <a:schemeClr val="accent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5" name="Zástupný objekt pre obsah 4">
            <a:extLst>
              <a:ext uri="{FF2B5EF4-FFF2-40B4-BE49-F238E27FC236}">
                <a16:creationId xmlns:a16="http://schemas.microsoft.com/office/drawing/2014/main" id="{927F2100-EA86-3FD5-B3CD-35D7B8685550}"/>
              </a:ext>
            </a:extLst>
          </p:cNvPr>
          <p:cNvSpPr>
            <a:spLocks noGrp="1"/>
          </p:cNvSpPr>
          <p:nvPr>
            <p:ph sz="quarter" idx="11"/>
          </p:nvPr>
        </p:nvSpPr>
        <p:spPr>
          <a:xfrm>
            <a:off x="515938" y="1089025"/>
            <a:ext cx="1608363" cy="4500563"/>
          </a:xfrm>
          <a:solidFill>
            <a:schemeClr val="bg1">
              <a:lumMod val="95000"/>
            </a:schemeClr>
          </a:solidFill>
        </p:spPr>
        <p:txBody>
          <a:bodyPr wrap="square" lIns="360000" tIns="360000" rIns="360000" bIns="360000"/>
          <a:lstStyle>
            <a:lvl1pPr marL="0" indent="0">
              <a:buNone/>
              <a:defRPr/>
            </a:lvl1pPr>
          </a:lstStyle>
          <a:p>
            <a:pPr lvl="0"/>
            <a:r>
              <a:rPr lang="en-US"/>
              <a:t>Click to edit Master text styles</a:t>
            </a:r>
          </a:p>
        </p:txBody>
      </p:sp>
      <p:sp>
        <p:nvSpPr>
          <p:cNvPr id="7" name="Zástupný objekt pre obsah 6">
            <a:extLst>
              <a:ext uri="{FF2B5EF4-FFF2-40B4-BE49-F238E27FC236}">
                <a16:creationId xmlns:a16="http://schemas.microsoft.com/office/drawing/2014/main" id="{B838220D-C26B-BB55-90F8-8177C6BADFF0}"/>
              </a:ext>
            </a:extLst>
          </p:cNvPr>
          <p:cNvSpPr>
            <a:spLocks noGrp="1"/>
          </p:cNvSpPr>
          <p:nvPr>
            <p:ph sz="quarter" idx="12"/>
          </p:nvPr>
        </p:nvSpPr>
        <p:spPr>
          <a:xfrm>
            <a:off x="2315603" y="1089024"/>
            <a:ext cx="1608363" cy="4500563"/>
          </a:xfrm>
          <a:solidFill>
            <a:schemeClr val="bg1">
              <a:lumMod val="95000"/>
            </a:schemeClr>
          </a:solidFill>
        </p:spPr>
        <p:txBody>
          <a:bodyPr wrap="square" lIns="360000" tIns="360000" rIns="360000" bIns="360000"/>
          <a:lstStyle>
            <a:lvl1pPr marL="0" indent="0">
              <a:buNone/>
              <a:defRPr/>
            </a:lvl1pPr>
          </a:lstStyle>
          <a:p>
            <a:pPr lvl="0"/>
            <a:r>
              <a:rPr lang="en-US"/>
              <a:t>Click to edit Master text styles</a:t>
            </a:r>
          </a:p>
        </p:txBody>
      </p:sp>
      <p:sp>
        <p:nvSpPr>
          <p:cNvPr id="4" name="Zástupný objekt pre obsah 3">
            <a:extLst>
              <a:ext uri="{FF2B5EF4-FFF2-40B4-BE49-F238E27FC236}">
                <a16:creationId xmlns:a16="http://schemas.microsoft.com/office/drawing/2014/main" id="{085670E7-6A8D-D27B-3024-F204C095DFEA}"/>
              </a:ext>
            </a:extLst>
          </p:cNvPr>
          <p:cNvSpPr>
            <a:spLocks noGrp="1"/>
          </p:cNvSpPr>
          <p:nvPr>
            <p:ph sz="quarter" idx="13"/>
          </p:nvPr>
        </p:nvSpPr>
        <p:spPr>
          <a:xfrm>
            <a:off x="4114938" y="1077375"/>
            <a:ext cx="1608363" cy="4500563"/>
          </a:xfrm>
          <a:solidFill>
            <a:schemeClr val="bg1">
              <a:lumMod val="95000"/>
            </a:schemeClr>
          </a:solidFill>
        </p:spPr>
        <p:txBody>
          <a:bodyPr lIns="360000" tIns="360000" rIns="360000" bIns="360000"/>
          <a:lstStyle>
            <a:lvl1pPr marL="0" indent="0">
              <a:buNone/>
              <a:defRPr/>
            </a:lvl1pPr>
          </a:lstStyle>
          <a:p>
            <a:pPr lvl="0"/>
            <a:r>
              <a:rPr lang="en-US"/>
              <a:t>Click to edit Master text styles</a:t>
            </a:r>
          </a:p>
        </p:txBody>
      </p:sp>
      <p:sp>
        <p:nvSpPr>
          <p:cNvPr id="6" name="Zástupný objekt pre obsah 5">
            <a:extLst>
              <a:ext uri="{FF2B5EF4-FFF2-40B4-BE49-F238E27FC236}">
                <a16:creationId xmlns:a16="http://schemas.microsoft.com/office/drawing/2014/main" id="{C4829A8B-4A30-2A80-739D-388F585D7563}"/>
              </a:ext>
            </a:extLst>
          </p:cNvPr>
          <p:cNvSpPr>
            <a:spLocks noGrp="1"/>
          </p:cNvSpPr>
          <p:nvPr>
            <p:ph sz="quarter" idx="14"/>
          </p:nvPr>
        </p:nvSpPr>
        <p:spPr>
          <a:xfrm>
            <a:off x="5914273" y="1077374"/>
            <a:ext cx="1608363" cy="4500563"/>
          </a:xfrm>
          <a:solidFill>
            <a:schemeClr val="bg1">
              <a:lumMod val="95000"/>
            </a:schemeClr>
          </a:solidFill>
        </p:spPr>
        <p:txBody>
          <a:bodyPr lIns="360000" tIns="360000" rIns="360000" bIns="360000"/>
          <a:lstStyle>
            <a:lvl1pPr marL="0" indent="0">
              <a:buNone/>
              <a:defRPr/>
            </a:lvl1pPr>
          </a:lstStyle>
          <a:p>
            <a:pPr lvl="0"/>
            <a:r>
              <a:rPr lang="en-US" dirty="0"/>
              <a:t>Click to edit Master text styles</a:t>
            </a:r>
          </a:p>
        </p:txBody>
      </p:sp>
      <p:sp>
        <p:nvSpPr>
          <p:cNvPr id="16" name="Zástupný objekt pre obsah 15">
            <a:extLst>
              <a:ext uri="{FF2B5EF4-FFF2-40B4-BE49-F238E27FC236}">
                <a16:creationId xmlns:a16="http://schemas.microsoft.com/office/drawing/2014/main" id="{8B1DA483-95CB-A0EA-1C93-03AD0F606EC8}"/>
              </a:ext>
            </a:extLst>
          </p:cNvPr>
          <p:cNvSpPr>
            <a:spLocks noGrp="1"/>
          </p:cNvSpPr>
          <p:nvPr>
            <p:ph sz="quarter" idx="15"/>
          </p:nvPr>
        </p:nvSpPr>
        <p:spPr>
          <a:xfrm>
            <a:off x="7715079" y="1089030"/>
            <a:ext cx="1608363" cy="4500563"/>
          </a:xfrm>
          <a:solidFill>
            <a:schemeClr val="bg1">
              <a:lumMod val="95000"/>
            </a:schemeClr>
          </a:solidFill>
        </p:spPr>
        <p:txBody>
          <a:bodyPr lIns="360000" tIns="360000" rIns="360000" bIns="360000"/>
          <a:lstStyle>
            <a:lvl1pPr marL="0" indent="0">
              <a:buNone/>
              <a:defRPr/>
            </a:lvl1pPr>
          </a:lstStyle>
          <a:p>
            <a:pPr lvl="0"/>
            <a:r>
              <a:rPr lang="en-US"/>
              <a:t>Click to edit Master text styles</a:t>
            </a:r>
          </a:p>
        </p:txBody>
      </p:sp>
      <p:sp>
        <p:nvSpPr>
          <p:cNvPr id="2" name="Zástupný objekt pre obsah 15">
            <a:extLst>
              <a:ext uri="{FF2B5EF4-FFF2-40B4-BE49-F238E27FC236}">
                <a16:creationId xmlns:a16="http://schemas.microsoft.com/office/drawing/2014/main" id="{16441E77-6796-3F5A-072D-C2D7C12E2B0E}"/>
              </a:ext>
            </a:extLst>
          </p:cNvPr>
          <p:cNvSpPr>
            <a:spLocks noGrp="1"/>
          </p:cNvSpPr>
          <p:nvPr>
            <p:ph sz="quarter" idx="16"/>
          </p:nvPr>
        </p:nvSpPr>
        <p:spPr>
          <a:xfrm>
            <a:off x="9546197" y="1089025"/>
            <a:ext cx="1608363" cy="4500563"/>
          </a:xfrm>
          <a:solidFill>
            <a:schemeClr val="bg1">
              <a:lumMod val="95000"/>
            </a:schemeClr>
          </a:solidFill>
        </p:spPr>
        <p:txBody>
          <a:bodyPr lIns="360000" tIns="360000" rIns="360000" bIns="360000"/>
          <a:lstStyle>
            <a:lvl1pPr marL="0" indent="0">
              <a:buNone/>
              <a:defRPr/>
            </a:lvl1pPr>
          </a:lstStyle>
          <a:p>
            <a:pPr lvl="0"/>
            <a:r>
              <a:rPr lang="en-US"/>
              <a:t>Click to edit Master text styles</a:t>
            </a:r>
          </a:p>
        </p:txBody>
      </p:sp>
      <p:sp>
        <p:nvSpPr>
          <p:cNvPr id="23" name="BlokTextu 16">
            <a:extLst>
              <a:ext uri="{FF2B5EF4-FFF2-40B4-BE49-F238E27FC236}">
                <a16:creationId xmlns:a16="http://schemas.microsoft.com/office/drawing/2014/main" id="{7709D3B5-B6B1-9308-7F1B-E11C3073E6E7}"/>
              </a:ext>
            </a:extLst>
          </p:cNvPr>
          <p:cNvSpPr txBox="1"/>
          <p:nvPr userDrawn="1"/>
        </p:nvSpPr>
        <p:spPr>
          <a:xfrm>
            <a:off x="1236867" y="6496321"/>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 </a:t>
            </a:r>
          </a:p>
        </p:txBody>
      </p:sp>
      <p:sp>
        <p:nvSpPr>
          <p:cNvPr id="24" name="Zástupný objekt pre pätu 3">
            <a:extLst>
              <a:ext uri="{FF2B5EF4-FFF2-40B4-BE49-F238E27FC236}">
                <a16:creationId xmlns:a16="http://schemas.microsoft.com/office/drawing/2014/main" id="{174D9954-387D-0804-EA6C-5C0DCBC863A9}"/>
              </a:ext>
            </a:extLst>
          </p:cNvPr>
          <p:cNvSpPr>
            <a:spLocks noGrp="1"/>
          </p:cNvSpPr>
          <p:nvPr>
            <p:ph type="ftr" sz="quarter" idx="17"/>
          </p:nvPr>
        </p:nvSpPr>
        <p:spPr>
          <a:xfrm>
            <a:off x="2219036" y="6496319"/>
            <a:ext cx="8916964" cy="138499"/>
          </a:xfrm>
        </p:spPr>
        <p:txBody>
          <a:bodyPr>
            <a:no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pic>
        <p:nvPicPr>
          <p:cNvPr id="25" name="Graphic 24">
            <a:extLst>
              <a:ext uri="{FF2B5EF4-FFF2-40B4-BE49-F238E27FC236}">
                <a16:creationId xmlns:a16="http://schemas.microsoft.com/office/drawing/2014/main" id="{6280D43E-7241-5B45-CDCB-199D77B63D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5999" y="6488332"/>
            <a:ext cx="576006" cy="144243"/>
          </a:xfrm>
          <a:prstGeom prst="rect">
            <a:avLst/>
          </a:prstGeom>
        </p:spPr>
      </p:pic>
    </p:spTree>
    <p:extLst>
      <p:ext uri="{BB962C8B-B14F-4D97-AF65-F5344CB8AC3E}">
        <p14:creationId xmlns:p14="http://schemas.microsoft.com/office/powerpoint/2010/main" val="113008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age">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EEF93C-AFE5-AC0B-2540-AA508A49E094}"/>
              </a:ext>
            </a:extLst>
          </p:cNvPr>
          <p:cNvSpPr>
            <a:spLocks noGrp="1"/>
          </p:cNvSpPr>
          <p:nvPr>
            <p:ph type="title" hasCustomPrompt="1"/>
          </p:nvPr>
        </p:nvSpPr>
        <p:spPr>
          <a:xfrm>
            <a:off x="1056000" y="1989000"/>
            <a:ext cx="5400001" cy="553998"/>
          </a:xfrm>
        </p:spPr>
        <p:txBody>
          <a:bodyPr/>
          <a:lstStyle>
            <a:lvl1pPr>
              <a:defRPr sz="4000">
                <a:solidFill>
                  <a:schemeClr val="accent1"/>
                </a:solidFill>
              </a:defRPr>
            </a:lvl1pPr>
          </a:lstStyle>
          <a:p>
            <a:r>
              <a:rPr lang="sk-SK" err="1"/>
              <a:t>Thank</a:t>
            </a:r>
            <a:r>
              <a:rPr lang="sk-SK"/>
              <a:t> </a:t>
            </a:r>
            <a:r>
              <a:rPr lang="sk-SK" err="1"/>
              <a:t>you</a:t>
            </a:r>
            <a:r>
              <a:rPr lang="sk-SK"/>
              <a:t>.</a:t>
            </a:r>
            <a:endParaRPr lang="en-US"/>
          </a:p>
        </p:txBody>
      </p:sp>
      <p:sp>
        <p:nvSpPr>
          <p:cNvPr id="5" name="Podnadpis 2">
            <a:extLst>
              <a:ext uri="{FF2B5EF4-FFF2-40B4-BE49-F238E27FC236}">
                <a16:creationId xmlns:a16="http://schemas.microsoft.com/office/drawing/2014/main" id="{FA7DAC43-6C72-BAE8-EEC2-F86EF61DB9BB}"/>
              </a:ext>
            </a:extLst>
          </p:cNvPr>
          <p:cNvSpPr>
            <a:spLocks noGrp="1"/>
          </p:cNvSpPr>
          <p:nvPr>
            <p:ph type="subTitle" idx="1" hasCustomPrompt="1"/>
          </p:nvPr>
        </p:nvSpPr>
        <p:spPr>
          <a:xfrm>
            <a:off x="1056000" y="2936557"/>
            <a:ext cx="2103140" cy="984885"/>
          </a:xfrm>
        </p:spPr>
        <p:txBody>
          <a:bodyPr>
            <a:spAutoFit/>
          </a:bodyPr>
          <a:lstStyle>
            <a:lvl1pPr marL="0" indent="0" algn="l">
              <a:lnSpc>
                <a:spcPct val="100000"/>
              </a:lnSpc>
              <a:spcBef>
                <a:spcPts val="0"/>
              </a:spcBef>
              <a:buNone/>
              <a:defRPr sz="1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it-IT" sz="1600" b="1"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Marcel Suri</a:t>
            </a:r>
          </a:p>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it-IT" sz="16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CEO, Solargis, Slovakia</a:t>
            </a:r>
            <a:br>
              <a:rPr kumimoji="0" lang="sk-SK" sz="16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br>
            <a:r>
              <a:rPr kumimoji="0" lang="sk-SK" sz="16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www.solargis.com</a:t>
            </a:r>
          </a:p>
          <a:p>
            <a:pPr marL="0" marR="0" lvl="0" indent="0" algn="l" defTabSz="914400" rtl="0" eaLnBrk="1" fontAlgn="auto" latinLnBrk="0" hangingPunct="1">
              <a:lnSpc>
                <a:spcPct val="100000"/>
              </a:lnSpc>
              <a:spcBef>
                <a:spcPts val="0"/>
              </a:spcBef>
              <a:spcAft>
                <a:spcPts val="0"/>
              </a:spcAft>
              <a:buClr>
                <a:srgbClr val="E44848"/>
              </a:buClr>
              <a:buSzTx/>
              <a:buFontTx/>
              <a:buNone/>
              <a:tabLst/>
              <a:defRPr/>
            </a:pPr>
            <a:endParaRPr kumimoji="0" lang="en-US" sz="16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13" name="BlokTextu 12">
            <a:extLst>
              <a:ext uri="{FF2B5EF4-FFF2-40B4-BE49-F238E27FC236}">
                <a16:creationId xmlns:a16="http://schemas.microsoft.com/office/drawing/2014/main" id="{6868E239-05E5-1A83-0000-8E8DD66A95BB}"/>
              </a:ext>
            </a:extLst>
          </p:cNvPr>
          <p:cNvSpPr txBox="1"/>
          <p:nvPr userDrawn="1"/>
        </p:nvSpPr>
        <p:spPr>
          <a:xfrm>
            <a:off x="1236867" y="6484237"/>
            <a:ext cx="980150" cy="138499"/>
          </a:xfrm>
          <a:prstGeom prst="rect">
            <a:avLst/>
          </a:prstGeom>
          <a:noFill/>
        </p:spPr>
        <p:txBody>
          <a:bodyPr wrap="square" lIns="0" tIns="0" rIns="0" bIns="0" rtlCol="0">
            <a:spAutoFit/>
          </a:bodyPr>
          <a:lstStyle/>
          <a:p>
            <a:r>
              <a:rPr lang="pt-BR" sz="900" dirty="0">
                <a:latin typeface="IBM Plex Sans" panose="020B0503050203000203" pitchFamily="34" charset="0"/>
              </a:rPr>
              <a:t>© 202</a:t>
            </a:r>
            <a:r>
              <a:rPr lang="sk-SK" sz="900" dirty="0">
                <a:latin typeface="IBM Plex Sans" panose="020B0503050203000203" pitchFamily="34" charset="0"/>
              </a:rPr>
              <a:t>6</a:t>
            </a:r>
            <a:r>
              <a:rPr lang="pt-BR" sz="900" dirty="0">
                <a:latin typeface="IBM Plex Sans" panose="020B0503050203000203" pitchFamily="34" charset="0"/>
              </a:rPr>
              <a:t> Solargis</a:t>
            </a:r>
            <a:r>
              <a:rPr lang="sk-SK" sz="900" dirty="0">
                <a:latin typeface="IBM Plex Sans" panose="020B0503050203000203" pitchFamily="34" charset="0"/>
              </a:rPr>
              <a:t>   </a:t>
            </a:r>
          </a:p>
        </p:txBody>
      </p:sp>
    </p:spTree>
    <p:extLst>
      <p:ext uri="{BB962C8B-B14F-4D97-AF65-F5344CB8AC3E}">
        <p14:creationId xmlns:p14="http://schemas.microsoft.com/office/powerpoint/2010/main" val="34411232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ndex Left">
  <p:cSld name="1_Index Left">
    <p:bg>
      <p:bgPr>
        <a:solidFill>
          <a:schemeClr val="lt1"/>
        </a:solidFill>
        <a:effectLst/>
      </p:bgPr>
    </p:bg>
    <p:spTree>
      <p:nvGrpSpPr>
        <p:cNvPr id="1" name="Shape 29"/>
        <p:cNvGrpSpPr/>
        <p:nvPr/>
      </p:nvGrpSpPr>
      <p:grpSpPr>
        <a:xfrm>
          <a:off x="0" y="0"/>
          <a:ext cx="0" cy="0"/>
          <a:chOff x="0" y="0"/>
          <a:chExt cx="0" cy="0"/>
        </a:xfrm>
      </p:grpSpPr>
      <p:sp>
        <p:nvSpPr>
          <p:cNvPr id="30" name="Google Shape;30;p31"/>
          <p:cNvSpPr txBox="1">
            <a:spLocks noGrp="1"/>
          </p:cNvSpPr>
          <p:nvPr>
            <p:ph type="body" idx="1"/>
          </p:nvPr>
        </p:nvSpPr>
        <p:spPr>
          <a:xfrm>
            <a:off x="1043070" y="1269000"/>
            <a:ext cx="4716463" cy="4662855"/>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440"/>
              <a:buFont typeface="IBM Plex Sans"/>
              <a:buNone/>
              <a:defRPr sz="1600"/>
            </a:lvl1pPr>
            <a:lvl2pPr marL="914400" lvl="1" indent="-228600" algn="l">
              <a:lnSpc>
                <a:spcPct val="120000"/>
              </a:lnSpc>
              <a:spcBef>
                <a:spcPts val="600"/>
              </a:spcBef>
              <a:spcAft>
                <a:spcPts val="0"/>
              </a:spcAft>
              <a:buSzPts val="1440"/>
              <a:buFont typeface="IBM Plex Sans"/>
              <a:buNone/>
              <a:defRPr sz="1600"/>
            </a:lvl2pPr>
            <a:lvl3pPr marL="1371600" lvl="2" indent="-228600" algn="l">
              <a:lnSpc>
                <a:spcPct val="120000"/>
              </a:lnSpc>
              <a:spcBef>
                <a:spcPts val="600"/>
              </a:spcBef>
              <a:spcAft>
                <a:spcPts val="0"/>
              </a:spcAft>
              <a:buSzPts val="1440"/>
              <a:buFont typeface="IBM Plex Sans"/>
              <a:buNone/>
              <a:defRPr sz="1600"/>
            </a:lvl3pPr>
            <a:lvl4pPr marL="1828800" lvl="3" indent="-228600" algn="l">
              <a:lnSpc>
                <a:spcPct val="120000"/>
              </a:lnSpc>
              <a:spcBef>
                <a:spcPts val="600"/>
              </a:spcBef>
              <a:spcAft>
                <a:spcPts val="0"/>
              </a:spcAft>
              <a:buSzPts val="1440"/>
              <a:buFont typeface="IBM Plex Sans"/>
              <a:buNone/>
              <a:defRPr sz="1600"/>
            </a:lvl4pPr>
            <a:lvl5pPr marL="2286000" lvl="4" indent="-228600" algn="l">
              <a:lnSpc>
                <a:spcPct val="120000"/>
              </a:lnSpc>
              <a:spcBef>
                <a:spcPts val="600"/>
              </a:spcBef>
              <a:spcAft>
                <a:spcPts val="0"/>
              </a:spcAft>
              <a:buSzPts val="1440"/>
              <a:buFont typeface="IBM Plex Sans"/>
              <a:buNone/>
              <a:defRPr sz="1600"/>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1"/>
          <p:cNvSpPr txBox="1"/>
          <p:nvPr/>
        </p:nvSpPr>
        <p:spPr>
          <a:xfrm>
            <a:off x="1236867" y="6496321"/>
            <a:ext cx="980150" cy="1384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900">
                <a:solidFill>
                  <a:schemeClr val="dk1"/>
                </a:solidFill>
                <a:latin typeface="IBM Plex Sans"/>
                <a:ea typeface="IBM Plex Sans"/>
                <a:cs typeface="IBM Plex Sans"/>
                <a:sym typeface="IBM Plex Sans"/>
              </a:rPr>
              <a:t>© 2026 Solargis  • </a:t>
            </a:r>
            <a:endParaRPr/>
          </a:p>
        </p:txBody>
      </p:sp>
      <p:sp>
        <p:nvSpPr>
          <p:cNvPr id="32" name="Google Shape;32;p31"/>
          <p:cNvSpPr txBox="1">
            <a:spLocks noGrp="1"/>
          </p:cNvSpPr>
          <p:nvPr>
            <p:ph type="ftr" idx="11"/>
          </p:nvPr>
        </p:nvSpPr>
        <p:spPr>
          <a:xfrm>
            <a:off x="2219036" y="6496319"/>
            <a:ext cx="8916964" cy="13849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Scaling Up Renewable Energy in Europe and Central Asia , May 26-28, 2026, Vienna, Austria, World Bank Group</a:t>
            </a:r>
            <a:endParaRPr/>
          </a:p>
        </p:txBody>
      </p:sp>
      <p:sp>
        <p:nvSpPr>
          <p:cNvPr id="33" name="Google Shape;33;p31"/>
          <p:cNvSpPr/>
          <p:nvPr/>
        </p:nvSpPr>
        <p:spPr>
          <a:xfrm>
            <a:off x="515999" y="6488332"/>
            <a:ext cx="576006" cy="144243"/>
          </a:xfrm>
          <a:prstGeom prst="rect">
            <a:avLst/>
          </a:prstGeom>
          <a:noFill/>
          <a:ln>
            <a:noFill/>
          </a:ln>
        </p:spPr>
        <p:txBody>
          <a:bodyPr/>
          <a:lstStyle/>
          <a:p>
            <a:endParaRPr lang="en-GB"/>
          </a:p>
        </p:txBody>
      </p:sp>
    </p:spTree>
    <p:extLst>
      <p:ext uri="{BB962C8B-B14F-4D97-AF65-F5344CB8AC3E}">
        <p14:creationId xmlns:p14="http://schemas.microsoft.com/office/powerpoint/2010/main" val="245641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1D836DCA-48BD-7DDC-4108-AFC867C3B4D7}"/>
              </a:ext>
            </a:extLst>
          </p:cNvPr>
          <p:cNvSpPr>
            <a:spLocks noGrp="1"/>
          </p:cNvSpPr>
          <p:nvPr>
            <p:ph type="title"/>
          </p:nvPr>
        </p:nvSpPr>
        <p:spPr>
          <a:xfrm>
            <a:off x="515999" y="375128"/>
            <a:ext cx="11160002" cy="387798"/>
          </a:xfrm>
          <a:prstGeom prst="rect">
            <a:avLst/>
          </a:prstGeom>
        </p:spPr>
        <p:txBody>
          <a:bodyPr vert="horz" wrap="square" lIns="0" tIns="0" rIns="0" bIns="0" rtlCol="0" anchor="t" anchorCtr="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b="1">
                <a:solidFill>
                  <a:srgbClr val="E44848"/>
                </a:solidFill>
                <a:latin typeface="IBM Plex Sans" panose="020B0503050203000203" pitchFamily="34" charset="0"/>
              </a:rPr>
              <a:t>Headline 1 line max</a:t>
            </a:r>
            <a:endParaRPr/>
          </a:p>
        </p:txBody>
      </p:sp>
      <p:sp>
        <p:nvSpPr>
          <p:cNvPr id="3" name="Zástupný text 2">
            <a:extLst>
              <a:ext uri="{FF2B5EF4-FFF2-40B4-BE49-F238E27FC236}">
                <a16:creationId xmlns:a16="http://schemas.microsoft.com/office/drawing/2014/main" id="{3A982CC3-1453-B656-169C-AEF583942878}"/>
              </a:ext>
            </a:extLst>
          </p:cNvPr>
          <p:cNvSpPr>
            <a:spLocks noGrp="1"/>
          </p:cNvSpPr>
          <p:nvPr>
            <p:ph type="body" idx="1"/>
          </p:nvPr>
        </p:nvSpPr>
        <p:spPr>
          <a:xfrm>
            <a:off x="515999" y="1089000"/>
            <a:ext cx="11160002" cy="4140000"/>
          </a:xfrm>
          <a:prstGeom prst="rect">
            <a:avLst/>
          </a:prstGeom>
        </p:spPr>
        <p:txBody>
          <a:bodyPr vert="horz" wrap="square" lIns="0" tIns="0" rIns="0" bIns="0" rtlCol="0">
            <a:noAutofit/>
          </a:bodyPr>
          <a:lstStyle/>
          <a:p>
            <a:pPr lvl="0"/>
            <a:r>
              <a:rPr lang="sk-SK" dirty="0"/>
              <a:t>Kliknite sem a upravte štýly predlohy textu</a:t>
            </a:r>
          </a:p>
          <a:p>
            <a:pPr lvl="1"/>
            <a:r>
              <a:rPr lang="sk-SK" dirty="0"/>
              <a:t>Druhá úroveň</a:t>
            </a:r>
          </a:p>
          <a:p>
            <a:pPr lvl="2"/>
            <a:r>
              <a:rPr lang="sk-SK" dirty="0"/>
              <a:t>Tretia úroveň</a:t>
            </a:r>
          </a:p>
          <a:p>
            <a:pPr lvl="3"/>
            <a:r>
              <a:rPr lang="sk-SK" dirty="0"/>
              <a:t>Štvrtá úroveň</a:t>
            </a:r>
          </a:p>
          <a:p>
            <a:pPr lvl="4"/>
            <a:r>
              <a:rPr lang="sk-SK" dirty="0"/>
              <a:t>Piata úroveň</a:t>
            </a:r>
            <a:endParaRPr lang="en-US" dirty="0"/>
          </a:p>
        </p:txBody>
      </p:sp>
      <p:sp>
        <p:nvSpPr>
          <p:cNvPr id="16" name="Zástupný objekt pre pätu 4">
            <a:extLst>
              <a:ext uri="{FF2B5EF4-FFF2-40B4-BE49-F238E27FC236}">
                <a16:creationId xmlns:a16="http://schemas.microsoft.com/office/drawing/2014/main" id="{FCD68792-26FF-D7B1-D364-A58AD7FF568F}"/>
              </a:ext>
            </a:extLst>
          </p:cNvPr>
          <p:cNvSpPr>
            <a:spLocks noGrp="1"/>
          </p:cNvSpPr>
          <p:nvPr>
            <p:ph type="ftr" sz="quarter" idx="3"/>
          </p:nvPr>
        </p:nvSpPr>
        <p:spPr>
          <a:xfrm>
            <a:off x="2219036" y="6476422"/>
            <a:ext cx="8556963" cy="138499"/>
          </a:xfrm>
          <a:prstGeom prst="rect">
            <a:avLst/>
          </a:prstGeom>
        </p:spPr>
        <p:txBody>
          <a:bodyPr wrap="square" lIns="0" tIns="0" rIns="0" bIns="0">
            <a:spAutoFit/>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Slide number">
            <a:extLst>
              <a:ext uri="{FF2B5EF4-FFF2-40B4-BE49-F238E27FC236}">
                <a16:creationId xmlns:a16="http://schemas.microsoft.com/office/drawing/2014/main" id="{E2A077E3-F826-B169-6C39-1A4B72463DAD}"/>
              </a:ext>
            </a:extLst>
          </p:cNvPr>
          <p:cNvSpPr txBox="1"/>
          <p:nvPr userDrawn="1"/>
        </p:nvSpPr>
        <p:spPr>
          <a:xfrm>
            <a:off x="11316000" y="6430255"/>
            <a:ext cx="360001" cy="230832"/>
          </a:xfrm>
          <a:prstGeom prst="rect">
            <a:avLst/>
          </a:prstGeom>
          <a:noFill/>
        </p:spPr>
        <p:txBody>
          <a:bodyPr wrap="square">
            <a:spAutoFit/>
          </a:bodyPr>
          <a:lstStyle/>
          <a:p>
            <a:fld id="{5137C0F7-8A26-46D1-9B1F-B8BE9AEF150B}" type="slidenum">
              <a:rPr lang="en-US" sz="900" smtClean="0">
                <a:latin typeface="+mj-lt"/>
              </a:rPr>
              <a:pPr/>
              <a:t>‹#›</a:t>
            </a:fld>
            <a:endParaRPr lang="en-US" sz="900">
              <a:latin typeface="+mj-lt"/>
            </a:endParaRPr>
          </a:p>
        </p:txBody>
      </p:sp>
    </p:spTree>
    <p:extLst>
      <p:ext uri="{BB962C8B-B14F-4D97-AF65-F5344CB8AC3E}">
        <p14:creationId xmlns:p14="http://schemas.microsoft.com/office/powerpoint/2010/main" val="2292466325"/>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71" r:id="rId3"/>
    <p:sldLayoutId id="2147483687" r:id="rId4"/>
    <p:sldLayoutId id="2147483672" r:id="rId5"/>
    <p:sldLayoutId id="2147483673" r:id="rId6"/>
    <p:sldLayoutId id="2147483674" r:id="rId7"/>
    <p:sldLayoutId id="2147483685" r:id="rId8"/>
    <p:sldLayoutId id="2147483675" r:id="rId9"/>
    <p:sldLayoutId id="2147483676" r:id="rId10"/>
    <p:sldLayoutId id="2147483678" r:id="rId11"/>
    <p:sldLayoutId id="2147483679" r:id="rId12"/>
    <p:sldLayoutId id="2147483689" r:id="rId13"/>
    <p:sldLayoutId id="2147483688" r:id="rId14"/>
    <p:sldLayoutId id="2147483680" r:id="rId15"/>
    <p:sldLayoutId id="2147483681" r:id="rId16"/>
    <p:sldLayoutId id="2147483682" r:id="rId17"/>
    <p:sldLayoutId id="2147483683" r:id="rId18"/>
    <p:sldLayoutId id="2147483684" r:id="rId19"/>
    <p:sldLayoutId id="2147483686" r:id="rId20"/>
    <p:sldLayoutId id="2147483690" r:id="rId21"/>
  </p:sldLayoutIdLst>
  <p:hf sldNum="0" hdr="0" dt="0"/>
  <p:txStyles>
    <p:titleStyle>
      <a:lvl1pPr algn="l" defTabSz="914400" rtl="0" eaLnBrk="1" latinLnBrk="0" hangingPunct="1">
        <a:lnSpc>
          <a:spcPct val="90000"/>
        </a:lnSpc>
        <a:spcBef>
          <a:spcPct val="0"/>
        </a:spcBef>
        <a:buNone/>
        <a:defRPr sz="2800" b="1" kern="1200" dirty="0">
          <a:solidFill>
            <a:schemeClr val="accent1"/>
          </a:solidFill>
          <a:latin typeface="IBM Plex Sans" panose="020B0503050203000203" pitchFamily="34" charset="0"/>
          <a:ea typeface="+mj-ea"/>
          <a:cs typeface="+mj-cs"/>
        </a:defRPr>
      </a:lvl1pPr>
    </p:titleStyle>
    <p:bodyStyle>
      <a:lvl1pPr marL="180975" indent="-180975"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400" kern="1200">
          <a:solidFill>
            <a:schemeClr val="tx1"/>
          </a:solidFill>
          <a:latin typeface="+mn-lt"/>
          <a:ea typeface="+mn-ea"/>
          <a:cs typeface="+mn-cs"/>
        </a:defRPr>
      </a:lvl1pPr>
      <a:lvl2pPr marL="628650" indent="-171450"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200" kern="1200">
          <a:solidFill>
            <a:schemeClr val="tx1"/>
          </a:solidFill>
          <a:latin typeface="+mn-lt"/>
          <a:ea typeface="+mn-ea"/>
          <a:cs typeface="+mn-cs"/>
        </a:defRPr>
      </a:lvl2pPr>
      <a:lvl3pPr marL="1074738" indent="-160338"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3pPr>
      <a:lvl4pPr marL="1522413" indent="-15081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4pPr>
      <a:lvl5pPr marL="1973263" indent="-14446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orient="horz" pos="232" userDrawn="1">
          <p15:clr>
            <a:srgbClr val="F26B43"/>
          </p15:clr>
        </p15:guide>
        <p15:guide id="5" orient="horz" pos="686" userDrawn="1">
          <p15:clr>
            <a:srgbClr val="F26B43"/>
          </p15:clr>
        </p15:guide>
        <p15:guide id="6" orient="horz" pos="3974" userDrawn="1">
          <p15:clr>
            <a:srgbClr val="F26B43"/>
          </p15:clr>
        </p15:guide>
        <p15:guide id="7" pos="735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7" Type="http://schemas.openxmlformats.org/officeDocument/2006/relationships/image" Target="../media/image12.gif"/><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globalsolaratlas.info/" TargetMode="Externa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solargis.com/resources/ebooks/best-practices-performance-evaluation-pv-plants" TargetMode="Externa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globalenergymonitor.org/" TargetMode="Externa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globalenergymonitor.org/" TargetMode="Externa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hyperlink" Target="https://www.energytransitionpartnership.org/projects/1-gw-solar-mapping-and-development-plan/"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1848814C-B4EF-47B1-9B17-2FFB85364663}"/>
              </a:ext>
            </a:extLst>
          </p:cNvPr>
          <p:cNvSpPr>
            <a:spLocks noGrp="1"/>
          </p:cNvSpPr>
          <p:nvPr>
            <p:ph type="ctrTitle"/>
          </p:nvPr>
        </p:nvSpPr>
        <p:spPr/>
        <p:txBody>
          <a:bodyPr/>
          <a:lstStyle/>
          <a:p>
            <a:r>
              <a:rPr lang="en-US" dirty="0">
                <a:solidFill>
                  <a:schemeClr val="accent1"/>
                </a:solidFill>
              </a:rPr>
              <a:t>Solar Resource Data and</a:t>
            </a:r>
            <a:br>
              <a:rPr lang="en-US" dirty="0">
                <a:solidFill>
                  <a:schemeClr val="accent1"/>
                </a:solidFill>
              </a:rPr>
            </a:br>
            <a:r>
              <a:rPr lang="en-US" dirty="0">
                <a:solidFill>
                  <a:schemeClr val="accent1"/>
                </a:solidFill>
              </a:rPr>
              <a:t>Digital Tools for Renewable</a:t>
            </a:r>
            <a:br>
              <a:rPr lang="en-US" dirty="0">
                <a:solidFill>
                  <a:schemeClr val="accent1"/>
                </a:solidFill>
              </a:rPr>
            </a:br>
            <a:r>
              <a:rPr lang="en-US" dirty="0">
                <a:solidFill>
                  <a:schemeClr val="tx1"/>
                </a:solidFill>
              </a:rPr>
              <a:t>Energy Scale-Up</a:t>
            </a:r>
          </a:p>
        </p:txBody>
      </p:sp>
      <p:sp>
        <p:nvSpPr>
          <p:cNvPr id="2" name="Podnadpis 2">
            <a:extLst>
              <a:ext uri="{FF2B5EF4-FFF2-40B4-BE49-F238E27FC236}">
                <a16:creationId xmlns:a16="http://schemas.microsoft.com/office/drawing/2014/main" id="{C55FA934-509F-3362-C236-C0984837A859}"/>
              </a:ext>
            </a:extLst>
          </p:cNvPr>
          <p:cNvSpPr>
            <a:spLocks noGrp="1"/>
          </p:cNvSpPr>
          <p:nvPr>
            <p:ph type="subTitle" idx="1" hasCustomPrompt="1"/>
          </p:nvPr>
        </p:nvSpPr>
        <p:spPr>
          <a:xfrm>
            <a:off x="1043070" y="4778328"/>
            <a:ext cx="2103140" cy="492443"/>
          </a:xfrm>
        </p:spPr>
        <p:txBody>
          <a:bodyPr>
            <a:spAutoFit/>
          </a:bodyPr>
          <a:lstStyle>
            <a:lvl1pPr marL="0" indent="0" algn="l">
              <a:lnSpc>
                <a:spcPct val="120000"/>
              </a:lnSpc>
              <a:spcBef>
                <a:spcPts val="0"/>
              </a:spcBef>
              <a:spcAft>
                <a:spcPts val="600"/>
              </a:spcAft>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sk-SK" sz="1600" b="1"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rPr>
              <a:t>Marcel </a:t>
            </a:r>
            <a:r>
              <a:rPr kumimoji="0" lang="sk-SK" sz="1600" b="1" i="0" u="none" strike="noStrike" kern="1200" cap="none" spc="0" normalizeH="0" baseline="0" noProof="0" dirty="0" err="1">
                <a:ln>
                  <a:noFill/>
                </a:ln>
                <a:solidFill>
                  <a:prstClr val="black"/>
                </a:solidFill>
                <a:effectLst/>
                <a:uLnTx/>
                <a:uFillTx/>
                <a:latin typeface="IBM Plex Sans" panose="020B0503050203000203" pitchFamily="34" charset="0"/>
                <a:ea typeface="+mn-ea"/>
                <a:cs typeface="+mn-cs"/>
              </a:rPr>
              <a:t>Suri</a:t>
            </a:r>
            <a:endParaRPr kumimoji="0" lang="it-IT" sz="1600" b="1"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E44848"/>
              </a:buClr>
              <a:buSzTx/>
              <a:buFontTx/>
              <a:buNone/>
              <a:tabLst/>
              <a:defRPr/>
            </a:pPr>
            <a:r>
              <a:rPr kumimoji="0" lang="sk-SK" sz="1600" b="0" i="0" u="none" strike="noStrike" kern="1200" cap="none" spc="0" normalizeH="0" baseline="0" noProof="0" dirty="0" err="1">
                <a:ln>
                  <a:noFill/>
                </a:ln>
                <a:solidFill>
                  <a:prstClr val="black"/>
                </a:solidFill>
                <a:effectLst/>
                <a:uLnTx/>
                <a:uFillTx/>
                <a:latin typeface="IBM Plex Sans" panose="020B0503050203000203" pitchFamily="34" charset="0"/>
                <a:ea typeface="+mn-ea"/>
                <a:cs typeface="+mn-cs"/>
              </a:rPr>
              <a:t>CEO,</a:t>
            </a:r>
            <a:r>
              <a:rPr kumimoji="0" lang="sk-SK" sz="16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rPr>
              <a:t> Solargis</a:t>
            </a:r>
            <a:endParaRPr kumimoji="0" lang="en-US" sz="16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
        <p:nvSpPr>
          <p:cNvPr id="4" name="TextBox 3">
            <a:extLst>
              <a:ext uri="{FF2B5EF4-FFF2-40B4-BE49-F238E27FC236}">
                <a16:creationId xmlns:a16="http://schemas.microsoft.com/office/drawing/2014/main" id="{1DE848DE-C914-44CE-4C98-2B887A25E8E2}"/>
              </a:ext>
            </a:extLst>
          </p:cNvPr>
          <p:cNvSpPr txBox="1"/>
          <p:nvPr/>
        </p:nvSpPr>
        <p:spPr>
          <a:xfrm>
            <a:off x="948267" y="3640667"/>
            <a:ext cx="6101350" cy="646331"/>
          </a:xfrm>
          <a:prstGeom prst="rect">
            <a:avLst/>
          </a:prstGeom>
          <a:noFill/>
        </p:spPr>
        <p:txBody>
          <a:bodyPr wrap="none" rtlCol="0">
            <a:spAutoFit/>
          </a:bodyPr>
          <a:lstStyle/>
          <a:p>
            <a:r>
              <a:rPr lang="en-GB" dirty="0"/>
              <a:t>Scaling Up Renewable Energy in Europe and Central Asia </a:t>
            </a:r>
            <a:endParaRPr lang="en-EE" dirty="0"/>
          </a:p>
          <a:p>
            <a:r>
              <a:rPr lang="en-GB" dirty="0"/>
              <a:t>May 26-28, 2026, Vienna, Austria, World Bank Group</a:t>
            </a:r>
            <a:endParaRPr lang="en-EE" dirty="0"/>
          </a:p>
        </p:txBody>
      </p:sp>
    </p:spTree>
    <p:extLst>
      <p:ext uri="{BB962C8B-B14F-4D97-AF65-F5344CB8AC3E}">
        <p14:creationId xmlns:p14="http://schemas.microsoft.com/office/powerpoint/2010/main" val="1467644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EE0EC9-F9BF-A234-E1AA-0D5B2BAC740F}"/>
              </a:ext>
            </a:extLst>
          </p:cNvPr>
          <p:cNvSpPr>
            <a:spLocks noGrp="1"/>
          </p:cNvSpPr>
          <p:nvPr>
            <p:ph type="title"/>
          </p:nvPr>
        </p:nvSpPr>
        <p:spPr/>
        <p:txBody>
          <a:bodyPr/>
          <a:lstStyle/>
          <a:p>
            <a:r>
              <a:rPr lang="en-US"/>
              <a:t>Table of contents</a:t>
            </a:r>
          </a:p>
        </p:txBody>
      </p:sp>
      <p:sp>
        <p:nvSpPr>
          <p:cNvPr id="3" name="Zástupný text 2">
            <a:extLst>
              <a:ext uri="{FF2B5EF4-FFF2-40B4-BE49-F238E27FC236}">
                <a16:creationId xmlns:a16="http://schemas.microsoft.com/office/drawing/2014/main" id="{E31D98AB-1FFC-9283-3ABC-842DCF202FCE}"/>
              </a:ext>
            </a:extLst>
          </p:cNvPr>
          <p:cNvSpPr>
            <a:spLocks noGrp="1"/>
          </p:cNvSpPr>
          <p:nvPr>
            <p:ph type="body" sz="quarter" idx="11"/>
          </p:nvPr>
        </p:nvSpPr>
        <p:spPr>
          <a:xfrm>
            <a:off x="5638801" y="1286145"/>
            <a:ext cx="5355000" cy="4662855"/>
          </a:xfrm>
        </p:spPr>
        <p:txBody>
          <a:bodyPr/>
          <a:lstStyle/>
          <a:p>
            <a:pPr>
              <a:lnSpc>
                <a:spcPct val="150000"/>
              </a:lnSpc>
            </a:pPr>
            <a:r>
              <a:rPr lang="en-US" dirty="0"/>
              <a:t>Solar data and tools used in solar energy</a:t>
            </a:r>
          </a:p>
          <a:p>
            <a:pPr>
              <a:lnSpc>
                <a:spcPct val="150000"/>
              </a:lnSpc>
            </a:pPr>
            <a:r>
              <a:rPr lang="en-US" dirty="0"/>
              <a:t>1. Building inventory and finding the best locations</a:t>
            </a:r>
          </a:p>
          <a:p>
            <a:pPr>
              <a:lnSpc>
                <a:spcPct val="150000"/>
              </a:lnSpc>
            </a:pPr>
            <a:r>
              <a:rPr lang="en-US" dirty="0"/>
              <a:t>2. Supporting large-scale PV development sites</a:t>
            </a:r>
          </a:p>
          <a:p>
            <a:pPr>
              <a:lnSpc>
                <a:spcPct val="150000"/>
              </a:lnSpc>
            </a:pPr>
            <a:r>
              <a:rPr lang="en-US" dirty="0"/>
              <a:t>3. Managing large fleets of solar</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p:txBody>
      </p:sp>
      <p:sp>
        <p:nvSpPr>
          <p:cNvPr id="4" name="Zástupný objekt pre pätu 3">
            <a:extLst>
              <a:ext uri="{FF2B5EF4-FFF2-40B4-BE49-F238E27FC236}">
                <a16:creationId xmlns:a16="http://schemas.microsoft.com/office/drawing/2014/main" id="{7353271F-E0FA-116C-49A9-C38DE181F7ED}"/>
              </a:ext>
            </a:extLst>
          </p:cNvPr>
          <p:cNvSpPr>
            <a:spLocks noGrp="1"/>
          </p:cNvSpPr>
          <p:nvPr>
            <p:ph type="ftr" sz="quarter" idx="12"/>
          </p:nvPr>
        </p:nvSpPr>
        <p:spPr/>
        <p:txBody>
          <a:bodyPr/>
          <a:lstStyle/>
          <a:p>
            <a:r>
              <a:rPr kumimoji="0" lang="en-US" sz="9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Tree>
    <p:extLst>
      <p:ext uri="{BB962C8B-B14F-4D97-AF65-F5344CB8AC3E}">
        <p14:creationId xmlns:p14="http://schemas.microsoft.com/office/powerpoint/2010/main" val="333838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EF5F-B5C4-0815-8218-7BE044E55046}"/>
              </a:ext>
            </a:extLst>
          </p:cNvPr>
          <p:cNvSpPr>
            <a:spLocks noGrp="1"/>
          </p:cNvSpPr>
          <p:nvPr>
            <p:ph type="title"/>
          </p:nvPr>
        </p:nvSpPr>
        <p:spPr>
          <a:xfrm>
            <a:off x="1897650" y="2349000"/>
            <a:ext cx="8396700" cy="1167300"/>
          </a:xfrm>
        </p:spPr>
        <p:txBody>
          <a:bodyPr/>
          <a:lstStyle/>
          <a:p>
            <a:pPr>
              <a:lnSpc>
                <a:spcPct val="100000"/>
              </a:lnSpc>
            </a:pPr>
            <a:r>
              <a:rPr lang="en-US" dirty="0">
                <a:solidFill>
                  <a:srgbClr val="E44848"/>
                </a:solidFill>
              </a:rPr>
              <a:t>Solar data</a:t>
            </a:r>
            <a:r>
              <a:rPr lang="sk-SK" dirty="0">
                <a:solidFill>
                  <a:srgbClr val="E44848"/>
                </a:solidFill>
              </a:rPr>
              <a:t> and </a:t>
            </a:r>
            <a:r>
              <a:rPr lang="en-US" dirty="0">
                <a:solidFill>
                  <a:srgbClr val="E44848"/>
                </a:solidFill>
              </a:rPr>
              <a:t>tools </a:t>
            </a:r>
            <a:br>
              <a:rPr lang="en-US" dirty="0">
                <a:solidFill>
                  <a:schemeClr val="accent1">
                    <a:lumMod val="40000"/>
                    <a:lumOff val="60000"/>
                  </a:schemeClr>
                </a:solidFill>
              </a:rPr>
            </a:br>
            <a:r>
              <a:rPr lang="en-US" dirty="0">
                <a:solidFill>
                  <a:schemeClr val="tx1"/>
                </a:solidFill>
              </a:rPr>
              <a:t>used in </a:t>
            </a:r>
            <a:r>
              <a:rPr lang="sk-SK" dirty="0" err="1">
                <a:solidFill>
                  <a:schemeClr val="tx1"/>
                </a:solidFill>
              </a:rPr>
              <a:t>solar</a:t>
            </a:r>
            <a:r>
              <a:rPr lang="sk-SK" dirty="0">
                <a:solidFill>
                  <a:schemeClr val="tx1"/>
                </a:solidFill>
              </a:rPr>
              <a:t> </a:t>
            </a:r>
            <a:r>
              <a:rPr lang="sk-SK" dirty="0" err="1">
                <a:solidFill>
                  <a:schemeClr val="tx1"/>
                </a:solidFill>
              </a:rPr>
              <a:t>energy</a:t>
            </a:r>
            <a:endParaRPr lang="en-US" dirty="0">
              <a:solidFill>
                <a:schemeClr val="tx1"/>
              </a:solidFill>
            </a:endParaRPr>
          </a:p>
        </p:txBody>
      </p:sp>
    </p:spTree>
    <p:extLst>
      <p:ext uri="{BB962C8B-B14F-4D97-AF65-F5344CB8AC3E}">
        <p14:creationId xmlns:p14="http://schemas.microsoft.com/office/powerpoint/2010/main" val="746871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94E67-F968-9C74-268C-40EE1AD75B9E}"/>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BA3031DD-889E-BE02-9F86-12D8372F1EA3}"/>
              </a:ext>
            </a:extLst>
          </p:cNvPr>
          <p:cNvSpPr>
            <a:spLocks noGrp="1"/>
          </p:cNvSpPr>
          <p:nvPr>
            <p:ph type="body" sz="quarter" idx="11"/>
          </p:nvPr>
        </p:nvSpPr>
        <p:spPr>
          <a:xfrm>
            <a:off x="609600" y="1269000"/>
            <a:ext cx="10701867" cy="4662855"/>
          </a:xfrm>
        </p:spPr>
        <p:txBody>
          <a:bodyPr/>
          <a:lstStyle/>
          <a:p>
            <a:endParaRPr lang="en-US" dirty="0"/>
          </a:p>
          <a:p>
            <a:endParaRPr lang="en-US" dirty="0"/>
          </a:p>
          <a:p>
            <a:endParaRPr lang="en-US" dirty="0"/>
          </a:p>
          <a:p>
            <a:endParaRPr lang="en-US" dirty="0"/>
          </a:p>
          <a:p>
            <a:endParaRPr lang="en-US" dirty="0"/>
          </a:p>
          <a:p>
            <a:endParaRPr lang="en-US" dirty="0"/>
          </a:p>
        </p:txBody>
      </p:sp>
      <p:sp>
        <p:nvSpPr>
          <p:cNvPr id="2" name="Zástupný objekt pre pätu 1">
            <a:extLst>
              <a:ext uri="{FF2B5EF4-FFF2-40B4-BE49-F238E27FC236}">
                <a16:creationId xmlns:a16="http://schemas.microsoft.com/office/drawing/2014/main" id="{B894E814-092A-25C6-BCF4-E9378FC278D5}"/>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67A262E7-C8B9-4594-7C49-41EF70ADA48E}"/>
              </a:ext>
            </a:extLst>
          </p:cNvPr>
          <p:cNvSpPr txBox="1">
            <a:spLocks/>
          </p:cNvSpPr>
          <p:nvPr/>
        </p:nvSpPr>
        <p:spPr>
          <a:xfrm>
            <a:off x="470532" y="538347"/>
            <a:ext cx="10980002" cy="387798"/>
          </a:xfrm>
          <a:prstGeom prst="rect">
            <a:avLst/>
          </a:prstGeom>
        </p:spPr>
        <p:txBody>
          <a:bodyPr/>
          <a:lstStyle>
            <a:lvl1pPr algn="l" defTabSz="914400" rtl="0" eaLnBrk="1" latinLnBrk="0" hangingPunct="1">
              <a:lnSpc>
                <a:spcPct val="90000"/>
              </a:lnSpc>
              <a:spcBef>
                <a:spcPct val="0"/>
              </a:spcBef>
              <a:buNone/>
              <a:defRPr sz="2800" b="1" kern="1200" dirty="0">
                <a:solidFill>
                  <a:schemeClr val="accent1"/>
                </a:solidFill>
                <a:latin typeface="IBM Plex Sans" panose="020B0503050203000203" pitchFamily="34" charset="0"/>
                <a:ea typeface="+mj-ea"/>
                <a:cs typeface="+mj-cs"/>
              </a:defRPr>
            </a:lvl1pPr>
          </a:lstStyle>
          <a:p>
            <a:r>
              <a:rPr lang="en-US" dirty="0"/>
              <a:t>Solar PV in the region today</a:t>
            </a:r>
          </a:p>
        </p:txBody>
      </p:sp>
      <p:pic>
        <p:nvPicPr>
          <p:cNvPr id="6" name="Picture 5">
            <a:extLst>
              <a:ext uri="{FF2B5EF4-FFF2-40B4-BE49-F238E27FC236}">
                <a16:creationId xmlns:a16="http://schemas.microsoft.com/office/drawing/2014/main" id="{1FAB3492-438D-8926-9BF8-61BF91E0C9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540194"/>
            <a:ext cx="10907869" cy="4483319"/>
          </a:xfrm>
          <a:prstGeom prst="rect">
            <a:avLst/>
          </a:prstGeom>
        </p:spPr>
      </p:pic>
    </p:spTree>
    <p:extLst>
      <p:ext uri="{BB962C8B-B14F-4D97-AF65-F5344CB8AC3E}">
        <p14:creationId xmlns:p14="http://schemas.microsoft.com/office/powerpoint/2010/main" val="2231994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1867" cy="4662855"/>
          </a:xfrm>
        </p:spPr>
        <p:txBody>
          <a:bodyPr/>
          <a:lstStyle/>
          <a:p>
            <a:endParaRPr lang="en-US" dirty="0"/>
          </a:p>
          <a:p>
            <a:endParaRPr lang="en-US" dirty="0"/>
          </a:p>
          <a:p>
            <a:endParaRPr lang="en-US" dirty="0"/>
          </a:p>
          <a:p>
            <a:endParaRPr lang="en-US" dirty="0"/>
          </a:p>
          <a:p>
            <a:endParaRPr lang="en-US" dirty="0"/>
          </a:p>
          <a:p>
            <a:endParaRPr lang="en-US" dirty="0"/>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197F3BD6-0658-51F5-4E33-D11EC25D1357}"/>
              </a:ext>
            </a:extLst>
          </p:cNvPr>
          <p:cNvSpPr txBox="1">
            <a:spLocks/>
          </p:cNvSpPr>
          <p:nvPr/>
        </p:nvSpPr>
        <p:spPr>
          <a:xfrm>
            <a:off x="470532" y="538347"/>
            <a:ext cx="10980002" cy="387798"/>
          </a:xfrm>
          <a:prstGeom prst="rect">
            <a:avLst/>
          </a:prstGeom>
        </p:spPr>
        <p:txBody>
          <a:bodyPr/>
          <a:lstStyle>
            <a:lvl1pPr algn="l" defTabSz="914400" rtl="0" eaLnBrk="1" latinLnBrk="0" hangingPunct="1">
              <a:lnSpc>
                <a:spcPct val="90000"/>
              </a:lnSpc>
              <a:spcBef>
                <a:spcPct val="0"/>
              </a:spcBef>
              <a:buNone/>
              <a:defRPr sz="2800" b="1" kern="1200" dirty="0">
                <a:solidFill>
                  <a:schemeClr val="accent1"/>
                </a:solidFill>
                <a:latin typeface="IBM Plex Sans" panose="020B0503050203000203" pitchFamily="34" charset="0"/>
                <a:ea typeface="+mj-ea"/>
                <a:cs typeface="+mj-cs"/>
              </a:defRPr>
            </a:lvl1pPr>
          </a:lstStyle>
          <a:p>
            <a:r>
              <a:rPr lang="en-US" dirty="0"/>
              <a:t>Solar PV in the region today</a:t>
            </a:r>
          </a:p>
        </p:txBody>
      </p:sp>
      <p:pic>
        <p:nvPicPr>
          <p:cNvPr id="6" name="Picture 5">
            <a:extLst>
              <a:ext uri="{FF2B5EF4-FFF2-40B4-BE49-F238E27FC236}">
                <a16:creationId xmlns:a16="http://schemas.microsoft.com/office/drawing/2014/main" id="{2296F9DB-6FAF-0E9F-2861-21EA8BDD6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540194"/>
            <a:ext cx="10907869" cy="4483319"/>
          </a:xfrm>
          <a:prstGeom prst="rect">
            <a:avLst/>
          </a:prstGeom>
        </p:spPr>
      </p:pic>
      <p:sp>
        <p:nvSpPr>
          <p:cNvPr id="7" name="Oval 6">
            <a:extLst>
              <a:ext uri="{FF2B5EF4-FFF2-40B4-BE49-F238E27FC236}">
                <a16:creationId xmlns:a16="http://schemas.microsoft.com/office/drawing/2014/main" id="{0AC21951-9493-775B-6310-6E0E795D2F82}"/>
              </a:ext>
            </a:extLst>
          </p:cNvPr>
          <p:cNvSpPr/>
          <p:nvPr/>
        </p:nvSpPr>
        <p:spPr>
          <a:xfrm rot="21075440">
            <a:off x="6174586" y="2388356"/>
            <a:ext cx="4828945" cy="2424140"/>
          </a:xfrm>
          <a:prstGeom prst="ellipse">
            <a:avLst/>
          </a:prstGeom>
          <a:noFill/>
          <a:ln w="38100">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sp>
        <p:nvSpPr>
          <p:cNvPr id="8" name="Oval 7">
            <a:extLst>
              <a:ext uri="{FF2B5EF4-FFF2-40B4-BE49-F238E27FC236}">
                <a16:creationId xmlns:a16="http://schemas.microsoft.com/office/drawing/2014/main" id="{E04CFF14-1EF5-E420-A5E6-8EE98FD304C2}"/>
              </a:ext>
            </a:extLst>
          </p:cNvPr>
          <p:cNvSpPr/>
          <p:nvPr/>
        </p:nvSpPr>
        <p:spPr>
          <a:xfrm rot="1764336">
            <a:off x="3259485" y="3509155"/>
            <a:ext cx="1290524" cy="605303"/>
          </a:xfrm>
          <a:prstGeom prst="ellipse">
            <a:avLst/>
          </a:prstGeom>
          <a:noFill/>
          <a:ln w="38100">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16513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6100" cy="4662855"/>
          </a:xfrm>
        </p:spPr>
        <p:txBody>
          <a:bodyPr/>
          <a:lstStyle/>
          <a:p>
            <a:r>
              <a:rPr lang="en-US" dirty="0"/>
              <a:t>Typical utility-scale project: Hybrid PV + storage</a:t>
            </a:r>
          </a:p>
          <a:p>
            <a:r>
              <a:rPr lang="en-US" dirty="0"/>
              <a:t>Development and operation of solar projects strongly depends on meteorological data</a:t>
            </a:r>
          </a:p>
          <a:p>
            <a:pPr marL="285750" indent="-285750">
              <a:buFont typeface="Arial" panose="020B0604020202020204" pitchFamily="34" charset="0"/>
              <a:buChar char="•"/>
            </a:pPr>
            <a:endParaRPr lang="en-US" dirty="0"/>
          </a:p>
          <a:p>
            <a:r>
              <a:rPr lang="en-US" b="1" dirty="0"/>
              <a:t>Data</a:t>
            </a:r>
          </a:p>
          <a:p>
            <a:pPr marL="285750" indent="-285750">
              <a:buFont typeface="Arial" panose="020B0604020202020204" pitchFamily="34" charset="0"/>
              <a:buChar char="•"/>
            </a:pPr>
            <a:r>
              <a:rPr lang="en-US" dirty="0"/>
              <a:t>Solar resource: primary data for development and management</a:t>
            </a:r>
          </a:p>
          <a:p>
            <a:pPr marL="285750" indent="-285750">
              <a:buFont typeface="Arial" panose="020B0604020202020204" pitchFamily="34" charset="0"/>
              <a:buChar char="•"/>
            </a:pPr>
            <a:r>
              <a:rPr lang="en-US" dirty="0"/>
              <a:t>Meteorological: temperature, wind, snow, pollution affect performance</a:t>
            </a:r>
          </a:p>
          <a:p>
            <a:pPr marL="285750" indent="-285750">
              <a:buFont typeface="Arial" panose="020B0604020202020204" pitchFamily="34" charset="0"/>
              <a:buChar char="•"/>
            </a:pPr>
            <a:endParaRPr lang="en-US" dirty="0"/>
          </a:p>
          <a:p>
            <a:r>
              <a:rPr lang="en-US" b="1" dirty="0"/>
              <a:t>Software tools</a:t>
            </a:r>
          </a:p>
          <a:p>
            <a:pPr marL="285750" indent="-285750">
              <a:buFont typeface="Arial" panose="020B0604020202020204" pitchFamily="34" charset="0"/>
              <a:buChar char="•"/>
            </a:pPr>
            <a:r>
              <a:rPr lang="en-US" dirty="0"/>
              <a:t>Development: energy design, simulation, grid and revenue modelling</a:t>
            </a:r>
          </a:p>
          <a:p>
            <a:pPr marL="285750" indent="-285750">
              <a:buFont typeface="Arial" panose="020B0604020202020204" pitchFamily="34" charset="0"/>
              <a:buChar char="•"/>
            </a:pPr>
            <a:r>
              <a:rPr lang="en-US" dirty="0"/>
              <a:t>Operation: performance evaluation, solar power forecast</a:t>
            </a:r>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5" name="Title 1">
            <a:extLst>
              <a:ext uri="{FF2B5EF4-FFF2-40B4-BE49-F238E27FC236}">
                <a16:creationId xmlns:a16="http://schemas.microsoft.com/office/drawing/2014/main" id="{4B5F98BF-144D-A949-9FA3-A3C6BD2E4B79}"/>
              </a:ext>
            </a:extLst>
          </p:cNvPr>
          <p:cNvSpPr txBox="1"/>
          <p:nvPr/>
        </p:nvSpPr>
        <p:spPr>
          <a:xfrm>
            <a:off x="469900" y="519770"/>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Variable renewable energy generation</a:t>
            </a:r>
          </a:p>
        </p:txBody>
      </p:sp>
      <p:sp>
        <p:nvSpPr>
          <p:cNvPr id="6" name="TextBox 5">
            <a:extLst>
              <a:ext uri="{FF2B5EF4-FFF2-40B4-BE49-F238E27FC236}">
                <a16:creationId xmlns:a16="http://schemas.microsoft.com/office/drawing/2014/main" id="{A665DB52-7A2D-25E4-1E37-AF052F997641}"/>
              </a:ext>
            </a:extLst>
          </p:cNvPr>
          <p:cNvSpPr txBox="1"/>
          <p:nvPr/>
        </p:nvSpPr>
        <p:spPr>
          <a:xfrm>
            <a:off x="10186865" y="5992601"/>
            <a:ext cx="1128835" cy="215444"/>
          </a:xfrm>
          <a:prstGeom prst="rect">
            <a:avLst/>
          </a:prstGeom>
          <a:noFill/>
        </p:spPr>
        <p:txBody>
          <a:bodyPr wrap="none" rtlCol="0">
            <a:spAutoFit/>
          </a:bodyPr>
          <a:lstStyle/>
          <a:p>
            <a:r>
              <a:rPr lang="en-GB" sz="800" dirty="0"/>
              <a:t>Source: Adobe stock</a:t>
            </a:r>
          </a:p>
        </p:txBody>
      </p:sp>
      <p:pic>
        <p:nvPicPr>
          <p:cNvPr id="7" name="Picture 6">
            <a:extLst>
              <a:ext uri="{FF2B5EF4-FFF2-40B4-BE49-F238E27FC236}">
                <a16:creationId xmlns:a16="http://schemas.microsoft.com/office/drawing/2014/main" id="{CBDB40D8-DEE3-9C43-B32B-4F0EA511C1CF}"/>
              </a:ext>
            </a:extLst>
          </p:cNvPr>
          <p:cNvPicPr>
            <a:picLocks noChangeAspect="1"/>
          </p:cNvPicPr>
          <p:nvPr/>
        </p:nvPicPr>
        <p:blipFill>
          <a:blip r:embed="rId2"/>
          <a:stretch>
            <a:fillRect/>
          </a:stretch>
        </p:blipFill>
        <p:spPr>
          <a:xfrm>
            <a:off x="8680939" y="1615797"/>
            <a:ext cx="3118338" cy="2028647"/>
          </a:xfrm>
          <a:prstGeom prst="rect">
            <a:avLst/>
          </a:prstGeom>
        </p:spPr>
      </p:pic>
      <p:pic>
        <p:nvPicPr>
          <p:cNvPr id="9" name="Picture 8">
            <a:extLst>
              <a:ext uri="{FF2B5EF4-FFF2-40B4-BE49-F238E27FC236}">
                <a16:creationId xmlns:a16="http://schemas.microsoft.com/office/drawing/2014/main" id="{73EE3B68-7049-66D8-BCE8-CEB1AA55B3E2}"/>
              </a:ext>
            </a:extLst>
          </p:cNvPr>
          <p:cNvPicPr>
            <a:picLocks noChangeAspect="1"/>
          </p:cNvPicPr>
          <p:nvPr/>
        </p:nvPicPr>
        <p:blipFill>
          <a:blip r:embed="rId3"/>
          <a:stretch>
            <a:fillRect/>
          </a:stretch>
        </p:blipFill>
        <p:spPr>
          <a:xfrm>
            <a:off x="7859382" y="3775358"/>
            <a:ext cx="2966879" cy="2156497"/>
          </a:xfrm>
          <a:prstGeom prst="rect">
            <a:avLst/>
          </a:prstGeom>
        </p:spPr>
      </p:pic>
    </p:spTree>
    <p:extLst>
      <p:ext uri="{BB962C8B-B14F-4D97-AF65-F5344CB8AC3E}">
        <p14:creationId xmlns:p14="http://schemas.microsoft.com/office/powerpoint/2010/main" val="799681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4FF02-3665-6314-B261-F6F03CC314C1}"/>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826C9EA7-4404-0A5C-164E-55FA19C47073}"/>
              </a:ext>
            </a:extLst>
          </p:cNvPr>
          <p:cNvSpPr>
            <a:spLocks noGrp="1"/>
          </p:cNvSpPr>
          <p:nvPr>
            <p:ph type="body" sz="quarter" idx="11"/>
          </p:nvPr>
        </p:nvSpPr>
        <p:spPr>
          <a:xfrm>
            <a:off x="609600" y="1269000"/>
            <a:ext cx="10706100" cy="4662855"/>
          </a:xfrm>
        </p:spPr>
        <p:txBody>
          <a:bodyPr/>
          <a:lstStyle/>
          <a:p>
            <a:r>
              <a:rPr lang="en-US" dirty="0"/>
              <a:t>Typical utility-scale project: Hybrid PV + storage</a:t>
            </a:r>
          </a:p>
          <a:p>
            <a:r>
              <a:rPr lang="en-US" dirty="0"/>
              <a:t>Development and operation of solar projects strongly depends on meteorological data</a:t>
            </a:r>
          </a:p>
          <a:p>
            <a:pPr marL="285750" indent="-285750">
              <a:buFont typeface="Arial" panose="020B0604020202020204" pitchFamily="34" charset="0"/>
              <a:buChar char="•"/>
            </a:pPr>
            <a:endParaRPr lang="en-US" dirty="0"/>
          </a:p>
          <a:p>
            <a:r>
              <a:rPr lang="en-US" b="1" dirty="0"/>
              <a:t>Data</a:t>
            </a:r>
          </a:p>
          <a:p>
            <a:pPr marL="285750" indent="-285750">
              <a:buFont typeface="Arial" panose="020B0604020202020204" pitchFamily="34" charset="0"/>
              <a:buChar char="•"/>
            </a:pPr>
            <a:r>
              <a:rPr lang="en-US" b="1" dirty="0">
                <a:solidFill>
                  <a:schemeClr val="accent1"/>
                </a:solidFill>
              </a:rPr>
              <a:t>Solar resource: primary data for development and grid management</a:t>
            </a:r>
          </a:p>
          <a:p>
            <a:pPr marL="285750" indent="-285750">
              <a:buFont typeface="Arial" panose="020B0604020202020204" pitchFamily="34" charset="0"/>
              <a:buChar char="•"/>
            </a:pPr>
            <a:r>
              <a:rPr lang="en-US" dirty="0"/>
              <a:t>Meteorological: temperature, wind, snow, pollution affect performance</a:t>
            </a:r>
          </a:p>
          <a:p>
            <a:pPr marL="285750" indent="-285750">
              <a:buFont typeface="Arial" panose="020B0604020202020204" pitchFamily="34" charset="0"/>
              <a:buChar char="•"/>
            </a:pPr>
            <a:endParaRPr lang="en-US" dirty="0"/>
          </a:p>
          <a:p>
            <a:r>
              <a:rPr lang="en-US" b="1" dirty="0"/>
              <a:t>Software tools</a:t>
            </a:r>
          </a:p>
          <a:p>
            <a:pPr marL="285750" indent="-285750">
              <a:buFont typeface="Arial" panose="020B0604020202020204" pitchFamily="34" charset="0"/>
              <a:buChar char="•"/>
            </a:pPr>
            <a:r>
              <a:rPr lang="en-US" dirty="0"/>
              <a:t>Development: energy design, simulation, grid and revenue modelling</a:t>
            </a:r>
          </a:p>
          <a:p>
            <a:pPr marL="285750" indent="-285750">
              <a:buFont typeface="Arial" panose="020B0604020202020204" pitchFamily="34" charset="0"/>
              <a:buChar char="•"/>
            </a:pPr>
            <a:r>
              <a:rPr lang="en-US" dirty="0"/>
              <a:t>Operation: performance evaluation, solar power forecast</a:t>
            </a:r>
          </a:p>
        </p:txBody>
      </p:sp>
      <p:sp>
        <p:nvSpPr>
          <p:cNvPr id="2" name="Zástupný objekt pre pätu 1">
            <a:extLst>
              <a:ext uri="{FF2B5EF4-FFF2-40B4-BE49-F238E27FC236}">
                <a16:creationId xmlns:a16="http://schemas.microsoft.com/office/drawing/2014/main" id="{68807468-1933-96C4-5FEF-7CDDA17A07FB}"/>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5" name="Title 1">
            <a:extLst>
              <a:ext uri="{FF2B5EF4-FFF2-40B4-BE49-F238E27FC236}">
                <a16:creationId xmlns:a16="http://schemas.microsoft.com/office/drawing/2014/main" id="{EA45BE16-E95D-BEA4-2577-961A1200E9DB}"/>
              </a:ext>
            </a:extLst>
          </p:cNvPr>
          <p:cNvSpPr txBox="1"/>
          <p:nvPr/>
        </p:nvSpPr>
        <p:spPr>
          <a:xfrm>
            <a:off x="469900" y="519770"/>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Variable renewable energy generation</a:t>
            </a:r>
          </a:p>
        </p:txBody>
      </p:sp>
      <p:pic>
        <p:nvPicPr>
          <p:cNvPr id="6" name="Picture 5">
            <a:extLst>
              <a:ext uri="{FF2B5EF4-FFF2-40B4-BE49-F238E27FC236}">
                <a16:creationId xmlns:a16="http://schemas.microsoft.com/office/drawing/2014/main" id="{A9114CDC-FD92-444B-31B5-E38555A9E47D}"/>
              </a:ext>
            </a:extLst>
          </p:cNvPr>
          <p:cNvPicPr>
            <a:picLocks noChangeAspect="1"/>
          </p:cNvPicPr>
          <p:nvPr/>
        </p:nvPicPr>
        <p:blipFill>
          <a:blip r:embed="rId2"/>
          <a:stretch>
            <a:fillRect/>
          </a:stretch>
        </p:blipFill>
        <p:spPr>
          <a:xfrm>
            <a:off x="7849941" y="2865569"/>
            <a:ext cx="3966921" cy="3066286"/>
          </a:xfrm>
          <a:prstGeom prst="rect">
            <a:avLst/>
          </a:prstGeom>
        </p:spPr>
      </p:pic>
    </p:spTree>
    <p:extLst>
      <p:ext uri="{BB962C8B-B14F-4D97-AF65-F5344CB8AC3E}">
        <p14:creationId xmlns:p14="http://schemas.microsoft.com/office/powerpoint/2010/main" val="22239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6100" cy="4662855"/>
          </a:xfrm>
        </p:spPr>
        <p:txBody>
          <a:bodyPr/>
          <a:lstStyle/>
          <a:p>
            <a:r>
              <a:rPr lang="en-US" dirty="0"/>
              <a:t>Data for solar projects needs to be available for any location in the same quality</a:t>
            </a:r>
          </a:p>
          <a:p>
            <a:r>
              <a:rPr lang="en-US" dirty="0"/>
              <a:t>Therefore, it is computed by models using three data inputs:</a:t>
            </a:r>
          </a:p>
          <a:p>
            <a:pPr marL="285750" indent="-285750">
              <a:buFont typeface="Arial" panose="020B0604020202020204" pitchFamily="34" charset="0"/>
              <a:buChar char="•"/>
            </a:pPr>
            <a:r>
              <a:rPr lang="en-US" dirty="0"/>
              <a:t>Geostationary satellite data</a:t>
            </a:r>
          </a:p>
          <a:p>
            <a:pPr marL="285750" indent="-285750">
              <a:buFont typeface="Arial" panose="020B0604020202020204" pitchFamily="34" charset="0"/>
              <a:buChar char="•"/>
            </a:pPr>
            <a:r>
              <a:rPr lang="en-US" dirty="0"/>
              <a:t>Global meteorological models</a:t>
            </a:r>
          </a:p>
          <a:p>
            <a:pPr marL="285750" indent="-285750">
              <a:buFont typeface="Arial" panose="020B0604020202020204" pitchFamily="34" charset="0"/>
              <a:buChar char="•"/>
            </a:pPr>
            <a:r>
              <a:rPr lang="en-US" dirty="0"/>
              <a:t>Meteorological ground measurements</a:t>
            </a:r>
          </a:p>
          <a:p>
            <a:endParaRPr lang="en-US" dirty="0"/>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FF0FD835-D4A1-A347-B385-F9BD16241776}"/>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How solar database is developed</a:t>
            </a:r>
          </a:p>
        </p:txBody>
      </p:sp>
      <p:pic>
        <p:nvPicPr>
          <p:cNvPr id="6" name="Picture 5">
            <a:extLst>
              <a:ext uri="{FF2B5EF4-FFF2-40B4-BE49-F238E27FC236}">
                <a16:creationId xmlns:a16="http://schemas.microsoft.com/office/drawing/2014/main" id="{1C6F9B3E-EAEF-09A2-B2C5-55290432D381}"/>
              </a:ext>
            </a:extLst>
          </p:cNvPr>
          <p:cNvPicPr>
            <a:picLocks noChangeAspect="1"/>
          </p:cNvPicPr>
          <p:nvPr/>
        </p:nvPicPr>
        <p:blipFill>
          <a:blip r:embed="rId2"/>
          <a:stretch>
            <a:fillRect/>
          </a:stretch>
        </p:blipFill>
        <p:spPr>
          <a:xfrm>
            <a:off x="8523576" y="1268999"/>
            <a:ext cx="1410317" cy="1890543"/>
          </a:xfrm>
          <a:prstGeom prst="rect">
            <a:avLst/>
          </a:prstGeom>
        </p:spPr>
      </p:pic>
      <p:pic>
        <p:nvPicPr>
          <p:cNvPr id="9" name="Picture 8" descr="out.gif">
            <a:extLst>
              <a:ext uri="{FF2B5EF4-FFF2-40B4-BE49-F238E27FC236}">
                <a16:creationId xmlns:a16="http://schemas.microsoft.com/office/drawing/2014/main" id="{51053E30-7261-DFD7-EC19-811CEA2F2BC1}"/>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10808" y="4965452"/>
            <a:ext cx="3623185" cy="14428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13E71A59-57B3-B6BE-DD1A-38C275B13F8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139" b="14206"/>
          <a:stretch/>
        </p:blipFill>
        <p:spPr>
          <a:xfrm>
            <a:off x="9713415" y="1768580"/>
            <a:ext cx="1422585" cy="1660420"/>
          </a:xfrm>
          <a:prstGeom prst="rect">
            <a:avLst/>
          </a:prstGeom>
        </p:spPr>
      </p:pic>
      <p:cxnSp>
        <p:nvCxnSpPr>
          <p:cNvPr id="12" name="Straight Arrow Connector 11">
            <a:extLst>
              <a:ext uri="{FF2B5EF4-FFF2-40B4-BE49-F238E27FC236}">
                <a16:creationId xmlns:a16="http://schemas.microsoft.com/office/drawing/2014/main" id="{55145BFD-C285-2AC5-E33B-246133C14762}"/>
              </a:ext>
            </a:extLst>
          </p:cNvPr>
          <p:cNvCxnSpPr>
            <a:cxnSpLocks/>
          </p:cNvCxnSpPr>
          <p:nvPr/>
        </p:nvCxnSpPr>
        <p:spPr>
          <a:xfrm>
            <a:off x="9534290" y="3409873"/>
            <a:ext cx="0" cy="771834"/>
          </a:xfrm>
          <a:prstGeom prst="straightConnector1">
            <a:avLst/>
          </a:prstGeom>
          <a:ln w="22225">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7F222DD-FFB9-DE48-9BEF-49868666AA90}"/>
              </a:ext>
            </a:extLst>
          </p:cNvPr>
          <p:cNvCxnSpPr>
            <a:cxnSpLocks/>
          </p:cNvCxnSpPr>
          <p:nvPr/>
        </p:nvCxnSpPr>
        <p:spPr>
          <a:xfrm>
            <a:off x="8177497" y="5417898"/>
            <a:ext cx="753227" cy="11898"/>
          </a:xfrm>
          <a:prstGeom prst="straightConnector1">
            <a:avLst/>
          </a:prstGeom>
          <a:ln w="22225">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FB0EBAA-8A74-7DA4-E8DC-6D8375D5AD9F}"/>
              </a:ext>
            </a:extLst>
          </p:cNvPr>
          <p:cNvPicPr>
            <a:picLocks noChangeAspect="1"/>
          </p:cNvPicPr>
          <p:nvPr/>
        </p:nvPicPr>
        <p:blipFill>
          <a:blip r:embed="rId5"/>
          <a:stretch>
            <a:fillRect/>
          </a:stretch>
        </p:blipFill>
        <p:spPr>
          <a:xfrm>
            <a:off x="5307647" y="2614301"/>
            <a:ext cx="2536935" cy="2549715"/>
          </a:xfrm>
          <a:prstGeom prst="rect">
            <a:avLst/>
          </a:prstGeom>
        </p:spPr>
      </p:pic>
      <p:pic>
        <p:nvPicPr>
          <p:cNvPr id="10" name="Picture 9">
            <a:extLst>
              <a:ext uri="{FF2B5EF4-FFF2-40B4-BE49-F238E27FC236}">
                <a16:creationId xmlns:a16="http://schemas.microsoft.com/office/drawing/2014/main" id="{77BCA804-72F4-8C4C-C0F7-193A144D8A4A}"/>
              </a:ext>
            </a:extLst>
          </p:cNvPr>
          <p:cNvPicPr>
            <a:picLocks noChangeAspect="1"/>
          </p:cNvPicPr>
          <p:nvPr/>
        </p:nvPicPr>
        <p:blipFill>
          <a:blip r:embed="rId6"/>
          <a:stretch>
            <a:fillRect/>
          </a:stretch>
        </p:blipFill>
        <p:spPr>
          <a:xfrm>
            <a:off x="2457567" y="4076309"/>
            <a:ext cx="2934727" cy="1341589"/>
          </a:xfrm>
          <a:prstGeom prst="rect">
            <a:avLst/>
          </a:prstGeom>
        </p:spPr>
      </p:pic>
      <p:sp>
        <p:nvSpPr>
          <p:cNvPr id="21" name="Rectangle 20">
            <a:extLst>
              <a:ext uri="{FF2B5EF4-FFF2-40B4-BE49-F238E27FC236}">
                <a16:creationId xmlns:a16="http://schemas.microsoft.com/office/drawing/2014/main" id="{7FA2FFFC-7F22-55CA-B17B-03F18F889EA9}"/>
              </a:ext>
            </a:extLst>
          </p:cNvPr>
          <p:cNvSpPr/>
          <p:nvPr/>
        </p:nvSpPr>
        <p:spPr>
          <a:xfrm>
            <a:off x="6711462" y="2836984"/>
            <a:ext cx="169984" cy="134815"/>
          </a:xfrm>
          <a:prstGeom prst="rect">
            <a:avLst/>
          </a:prstGeom>
          <a:noFill/>
          <a:ln w="19050">
            <a:solidFill>
              <a:srgbClr val="E44848"/>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SK">
              <a:ln>
                <a:solidFill>
                  <a:sysClr val="windowText" lastClr="000000"/>
                </a:solidFill>
              </a:ln>
            </a:endParaRPr>
          </a:p>
        </p:txBody>
      </p:sp>
      <p:pic>
        <p:nvPicPr>
          <p:cNvPr id="23" name="Picture 22">
            <a:extLst>
              <a:ext uri="{FF2B5EF4-FFF2-40B4-BE49-F238E27FC236}">
                <a16:creationId xmlns:a16="http://schemas.microsoft.com/office/drawing/2014/main" id="{B5BBC0E8-A5B8-301B-97AE-9C0272B42A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2260" y="4293538"/>
            <a:ext cx="1933118" cy="1999397"/>
          </a:xfrm>
          <a:prstGeom prst="rect">
            <a:avLst/>
          </a:prstGeom>
        </p:spPr>
      </p:pic>
      <p:cxnSp>
        <p:nvCxnSpPr>
          <p:cNvPr id="24" name="Straight Arrow Connector 23">
            <a:extLst>
              <a:ext uri="{FF2B5EF4-FFF2-40B4-BE49-F238E27FC236}">
                <a16:creationId xmlns:a16="http://schemas.microsoft.com/office/drawing/2014/main" id="{C807A3D9-18B0-AC7F-CFEC-C17BE9F38B5F}"/>
              </a:ext>
            </a:extLst>
          </p:cNvPr>
          <p:cNvCxnSpPr>
            <a:cxnSpLocks/>
          </p:cNvCxnSpPr>
          <p:nvPr/>
        </p:nvCxnSpPr>
        <p:spPr>
          <a:xfrm>
            <a:off x="6925058" y="2959901"/>
            <a:ext cx="2060813" cy="1644471"/>
          </a:xfrm>
          <a:prstGeom prst="straightConnector1">
            <a:avLst/>
          </a:prstGeom>
          <a:ln w="22225">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80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2E1F3-48E9-4D6C-42F1-FF5BC3DA21D1}"/>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F3B468F5-3BDD-AE25-82E5-18A7C163A584}"/>
              </a:ext>
            </a:extLst>
          </p:cNvPr>
          <p:cNvSpPr>
            <a:spLocks noGrp="1"/>
          </p:cNvSpPr>
          <p:nvPr>
            <p:ph type="body" sz="quarter" idx="11"/>
          </p:nvPr>
        </p:nvSpPr>
        <p:spPr>
          <a:xfrm>
            <a:off x="609600" y="1269000"/>
            <a:ext cx="10706100" cy="4662855"/>
          </a:xfrm>
        </p:spPr>
        <p:txBody>
          <a:bodyPr/>
          <a:lstStyle/>
          <a:p>
            <a:r>
              <a:rPr lang="en-US" b="1" dirty="0"/>
              <a:t>Inventory </a:t>
            </a:r>
            <a:r>
              <a:rPr lang="en-US" dirty="0"/>
              <a:t>of the country’s solar potential and risks</a:t>
            </a:r>
          </a:p>
          <a:p>
            <a:pPr marL="285750" indent="-285750">
              <a:buFont typeface="Arial" panose="020B0604020202020204" pitchFamily="34" charset="0"/>
              <a:buChar char="•"/>
            </a:pPr>
            <a:r>
              <a:rPr lang="en-US" i="1" dirty="0"/>
              <a:t>Aggregated historical data and maps to find the best locations</a:t>
            </a:r>
          </a:p>
          <a:p>
            <a:endParaRPr lang="en-US" dirty="0"/>
          </a:p>
          <a:p>
            <a:r>
              <a:rPr lang="en-US" b="1" dirty="0"/>
              <a:t>Project development: </a:t>
            </a:r>
            <a:r>
              <a:rPr lang="en-US" dirty="0"/>
              <a:t>Optimization of technical design and a financial plan</a:t>
            </a:r>
          </a:p>
          <a:p>
            <a:pPr marL="285750" indent="-285750">
              <a:buFont typeface="Arial" panose="020B0604020202020204" pitchFamily="34" charset="0"/>
              <a:buChar char="•"/>
            </a:pPr>
            <a:r>
              <a:rPr lang="en-US" i="1" dirty="0"/>
              <a:t>Detailed and accurate historical time series data (30+ years)</a:t>
            </a:r>
          </a:p>
          <a:p>
            <a:endParaRPr lang="en-US" dirty="0"/>
          </a:p>
          <a:p>
            <a:r>
              <a:rPr lang="en-US" b="1" dirty="0"/>
              <a:t>Monitoring of technical and financial performance of projects</a:t>
            </a:r>
            <a:endParaRPr lang="en-US" dirty="0"/>
          </a:p>
          <a:p>
            <a:pPr marL="285750" indent="-285750">
              <a:buFont typeface="Arial" panose="020B0604020202020204" pitchFamily="34" charset="0"/>
              <a:buChar char="•"/>
            </a:pPr>
            <a:r>
              <a:rPr lang="en-US" i="1" dirty="0"/>
              <a:t>Data for recent history (last months)</a:t>
            </a:r>
          </a:p>
          <a:p>
            <a:endParaRPr lang="en-US" dirty="0"/>
          </a:p>
          <a:p>
            <a:r>
              <a:rPr lang="en-US" b="1" dirty="0"/>
              <a:t>Solar power forecast </a:t>
            </a:r>
            <a:r>
              <a:rPr lang="en-US" dirty="0"/>
              <a:t>to integrate large fleet of PV into electricity grids</a:t>
            </a:r>
          </a:p>
          <a:p>
            <a:pPr marL="285750" indent="-285750">
              <a:buFont typeface="Arial" panose="020B0604020202020204" pitchFamily="34" charset="0"/>
              <a:buChar char="•"/>
            </a:pPr>
            <a:r>
              <a:rPr lang="en-US" i="1" dirty="0"/>
              <a:t>Solar forecast data (up to next 14 days)</a:t>
            </a:r>
          </a:p>
        </p:txBody>
      </p:sp>
      <p:sp>
        <p:nvSpPr>
          <p:cNvPr id="2" name="Zástupný objekt pre pätu 1">
            <a:extLst>
              <a:ext uri="{FF2B5EF4-FFF2-40B4-BE49-F238E27FC236}">
                <a16:creationId xmlns:a16="http://schemas.microsoft.com/office/drawing/2014/main" id="{01F776EA-7CA1-4FC7-81E4-D5FBAB327B72}"/>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B38E2642-D418-8FDC-6722-450EDDA0B448}"/>
              </a:ext>
            </a:extLst>
          </p:cNvPr>
          <p:cNvSpPr txBox="1"/>
          <p:nvPr/>
        </p:nvSpPr>
        <p:spPr>
          <a:xfrm>
            <a:off x="507125" y="548825"/>
            <a:ext cx="9986818"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Use of solar and meteo data across project lifecycle</a:t>
            </a:r>
          </a:p>
        </p:txBody>
      </p:sp>
      <p:pic>
        <p:nvPicPr>
          <p:cNvPr id="5" name="Picture 4">
            <a:extLst>
              <a:ext uri="{FF2B5EF4-FFF2-40B4-BE49-F238E27FC236}">
                <a16:creationId xmlns:a16="http://schemas.microsoft.com/office/drawing/2014/main" id="{A97A71EA-C3EA-E771-D72E-BB72B02495FB}"/>
              </a:ext>
            </a:extLst>
          </p:cNvPr>
          <p:cNvPicPr>
            <a:picLocks noChangeAspect="1"/>
          </p:cNvPicPr>
          <p:nvPr/>
        </p:nvPicPr>
        <p:blipFill>
          <a:blip r:embed="rId2"/>
          <a:stretch>
            <a:fillRect/>
          </a:stretch>
        </p:blipFill>
        <p:spPr>
          <a:xfrm>
            <a:off x="5405564" y="5096545"/>
            <a:ext cx="5441174" cy="1276920"/>
          </a:xfrm>
          <a:prstGeom prst="rect">
            <a:avLst/>
          </a:prstGeom>
        </p:spPr>
      </p:pic>
      <p:pic>
        <p:nvPicPr>
          <p:cNvPr id="6" name="Picture 5">
            <a:extLst>
              <a:ext uri="{FF2B5EF4-FFF2-40B4-BE49-F238E27FC236}">
                <a16:creationId xmlns:a16="http://schemas.microsoft.com/office/drawing/2014/main" id="{6FBA2AE0-396B-0646-8DB8-54546C2F2CB5}"/>
              </a:ext>
            </a:extLst>
          </p:cNvPr>
          <p:cNvPicPr>
            <a:picLocks noChangeAspect="1"/>
          </p:cNvPicPr>
          <p:nvPr/>
        </p:nvPicPr>
        <p:blipFill>
          <a:blip r:embed="rId3"/>
          <a:stretch>
            <a:fillRect/>
          </a:stretch>
        </p:blipFill>
        <p:spPr>
          <a:xfrm>
            <a:off x="8545219" y="1053295"/>
            <a:ext cx="3447585" cy="1888836"/>
          </a:xfrm>
          <a:prstGeom prst="rect">
            <a:avLst/>
          </a:prstGeom>
        </p:spPr>
      </p:pic>
      <p:pic>
        <p:nvPicPr>
          <p:cNvPr id="8" name="Picture 7">
            <a:extLst>
              <a:ext uri="{FF2B5EF4-FFF2-40B4-BE49-F238E27FC236}">
                <a16:creationId xmlns:a16="http://schemas.microsoft.com/office/drawing/2014/main" id="{C968B537-C5B7-0D2A-D1A7-1F6D1D5D7608}"/>
              </a:ext>
            </a:extLst>
          </p:cNvPr>
          <p:cNvPicPr>
            <a:picLocks noChangeAspect="1"/>
          </p:cNvPicPr>
          <p:nvPr/>
        </p:nvPicPr>
        <p:blipFill>
          <a:blip r:embed="rId4"/>
          <a:stretch>
            <a:fillRect/>
          </a:stretch>
        </p:blipFill>
        <p:spPr>
          <a:xfrm>
            <a:off x="7714056" y="2848242"/>
            <a:ext cx="3457437" cy="2093229"/>
          </a:xfrm>
          <a:prstGeom prst="rect">
            <a:avLst/>
          </a:prstGeom>
        </p:spPr>
      </p:pic>
    </p:spTree>
    <p:extLst>
      <p:ext uri="{BB962C8B-B14F-4D97-AF65-F5344CB8AC3E}">
        <p14:creationId xmlns:p14="http://schemas.microsoft.com/office/powerpoint/2010/main" val="422947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F8B89-EE86-0193-0C08-84570908E690}"/>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829C3800-1B99-92AA-3937-1ABF9E7A6BFE}"/>
              </a:ext>
            </a:extLst>
          </p:cNvPr>
          <p:cNvSpPr>
            <a:spLocks noGrp="1"/>
          </p:cNvSpPr>
          <p:nvPr>
            <p:ph type="body" sz="quarter" idx="11"/>
          </p:nvPr>
        </p:nvSpPr>
        <p:spPr>
          <a:xfrm>
            <a:off x="609600" y="1269000"/>
            <a:ext cx="10706100" cy="4662855"/>
          </a:xfrm>
        </p:spPr>
        <p:txBody>
          <a:bodyPr/>
          <a:lstStyle/>
          <a:p>
            <a:r>
              <a:rPr lang="en-US" b="1" dirty="0"/>
              <a:t>Inventory </a:t>
            </a:r>
            <a:r>
              <a:rPr lang="en-US" dirty="0"/>
              <a:t>of the country’s solar potential and risks</a:t>
            </a:r>
          </a:p>
          <a:p>
            <a:pPr marL="285750" indent="-285750">
              <a:buFont typeface="Arial" panose="020B0604020202020204" pitchFamily="34" charset="0"/>
              <a:buChar char="•"/>
            </a:pPr>
            <a:r>
              <a:rPr lang="en-US" i="1" dirty="0"/>
              <a:t>Aggregated historical data and maps to find the best locations</a:t>
            </a:r>
          </a:p>
          <a:p>
            <a:endParaRPr lang="en-US" dirty="0"/>
          </a:p>
          <a:p>
            <a:r>
              <a:rPr lang="en-US" b="1" dirty="0"/>
              <a:t>Project development: </a:t>
            </a:r>
            <a:r>
              <a:rPr lang="en-US" dirty="0"/>
              <a:t>Optimization of technical design and a financial plan</a:t>
            </a:r>
          </a:p>
          <a:p>
            <a:pPr marL="285750" indent="-285750">
              <a:buFont typeface="Arial" panose="020B0604020202020204" pitchFamily="34" charset="0"/>
              <a:buChar char="•"/>
            </a:pPr>
            <a:r>
              <a:rPr lang="en-US" i="1" dirty="0"/>
              <a:t>Detailed and accurate historical time series data (30+ years)</a:t>
            </a:r>
          </a:p>
          <a:p>
            <a:endParaRPr lang="en-US" dirty="0"/>
          </a:p>
          <a:p>
            <a:r>
              <a:rPr lang="en-US" b="1" dirty="0">
                <a:solidFill>
                  <a:schemeClr val="bg1">
                    <a:lumMod val="75000"/>
                  </a:schemeClr>
                </a:solidFill>
              </a:rPr>
              <a:t>Monitoring of technical and financial performance of projects</a:t>
            </a:r>
            <a:endParaRPr lang="en-US" dirty="0">
              <a:solidFill>
                <a:schemeClr val="bg1">
                  <a:lumMod val="75000"/>
                </a:schemeClr>
              </a:solidFill>
            </a:endParaRPr>
          </a:p>
          <a:p>
            <a:pPr marL="285750" indent="-285750">
              <a:buFont typeface="Arial" panose="020B0604020202020204" pitchFamily="34" charset="0"/>
              <a:buChar char="•"/>
            </a:pPr>
            <a:r>
              <a:rPr lang="en-US" i="1" dirty="0">
                <a:solidFill>
                  <a:schemeClr val="bg1">
                    <a:lumMod val="75000"/>
                  </a:schemeClr>
                </a:solidFill>
              </a:rPr>
              <a:t>Data for recent history (last months)</a:t>
            </a:r>
          </a:p>
          <a:p>
            <a:endParaRPr lang="en-US" dirty="0"/>
          </a:p>
          <a:p>
            <a:r>
              <a:rPr lang="en-US" b="1" dirty="0"/>
              <a:t>Solar power forecast </a:t>
            </a:r>
            <a:r>
              <a:rPr lang="en-US" dirty="0"/>
              <a:t>to integrate large fleet of PV into electricity grids</a:t>
            </a:r>
          </a:p>
          <a:p>
            <a:pPr marL="285750" indent="-285750">
              <a:buFont typeface="Arial" panose="020B0604020202020204" pitchFamily="34" charset="0"/>
              <a:buChar char="•"/>
            </a:pPr>
            <a:r>
              <a:rPr lang="en-US" i="1" dirty="0"/>
              <a:t>Solar forecast data (up to next 14 days)</a:t>
            </a:r>
          </a:p>
        </p:txBody>
      </p:sp>
      <p:sp>
        <p:nvSpPr>
          <p:cNvPr id="2" name="Zástupný objekt pre pätu 1">
            <a:extLst>
              <a:ext uri="{FF2B5EF4-FFF2-40B4-BE49-F238E27FC236}">
                <a16:creationId xmlns:a16="http://schemas.microsoft.com/office/drawing/2014/main" id="{80B2C680-9C4F-D3DF-59CB-FF466740178B}"/>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826700F9-AB0F-DBE0-C60A-99E5A2434535}"/>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Use of solar and meteo data across project lifecycle</a:t>
            </a:r>
          </a:p>
        </p:txBody>
      </p:sp>
      <p:pic>
        <p:nvPicPr>
          <p:cNvPr id="5" name="Picture 4">
            <a:extLst>
              <a:ext uri="{FF2B5EF4-FFF2-40B4-BE49-F238E27FC236}">
                <a16:creationId xmlns:a16="http://schemas.microsoft.com/office/drawing/2014/main" id="{0AE2D4EA-F716-EAED-15DE-67C30836DB44}"/>
              </a:ext>
            </a:extLst>
          </p:cNvPr>
          <p:cNvPicPr>
            <a:picLocks noChangeAspect="1"/>
          </p:cNvPicPr>
          <p:nvPr/>
        </p:nvPicPr>
        <p:blipFill>
          <a:blip r:embed="rId2"/>
          <a:stretch>
            <a:fillRect/>
          </a:stretch>
        </p:blipFill>
        <p:spPr>
          <a:xfrm>
            <a:off x="6241587" y="5048635"/>
            <a:ext cx="5441174" cy="1276920"/>
          </a:xfrm>
          <a:prstGeom prst="rect">
            <a:avLst/>
          </a:prstGeom>
        </p:spPr>
      </p:pic>
      <p:pic>
        <p:nvPicPr>
          <p:cNvPr id="6" name="Picture 5">
            <a:extLst>
              <a:ext uri="{FF2B5EF4-FFF2-40B4-BE49-F238E27FC236}">
                <a16:creationId xmlns:a16="http://schemas.microsoft.com/office/drawing/2014/main" id="{D50EA8A3-EB07-92F7-B35E-F561B1971269}"/>
              </a:ext>
            </a:extLst>
          </p:cNvPr>
          <p:cNvPicPr>
            <a:picLocks noChangeAspect="1"/>
          </p:cNvPicPr>
          <p:nvPr/>
        </p:nvPicPr>
        <p:blipFill>
          <a:blip r:embed="rId3"/>
          <a:stretch>
            <a:fillRect/>
          </a:stretch>
        </p:blipFill>
        <p:spPr>
          <a:xfrm>
            <a:off x="8341112" y="1182583"/>
            <a:ext cx="3447585" cy="1888836"/>
          </a:xfrm>
          <a:prstGeom prst="rect">
            <a:avLst/>
          </a:prstGeom>
        </p:spPr>
      </p:pic>
      <p:pic>
        <p:nvPicPr>
          <p:cNvPr id="8" name="Picture 7">
            <a:extLst>
              <a:ext uri="{FF2B5EF4-FFF2-40B4-BE49-F238E27FC236}">
                <a16:creationId xmlns:a16="http://schemas.microsoft.com/office/drawing/2014/main" id="{DD3769CE-2A29-D50C-8134-FAAD804CE859}"/>
              </a:ext>
            </a:extLst>
          </p:cNvPr>
          <p:cNvPicPr>
            <a:picLocks noChangeAspect="1"/>
          </p:cNvPicPr>
          <p:nvPr/>
        </p:nvPicPr>
        <p:blipFill>
          <a:blip r:embed="rId4"/>
          <a:stretch>
            <a:fillRect/>
          </a:stretch>
        </p:blipFill>
        <p:spPr>
          <a:xfrm>
            <a:off x="8235403" y="3401934"/>
            <a:ext cx="2719896" cy="1646701"/>
          </a:xfrm>
          <a:prstGeom prst="rect">
            <a:avLst/>
          </a:prstGeom>
        </p:spPr>
      </p:pic>
    </p:spTree>
    <p:extLst>
      <p:ext uri="{BB962C8B-B14F-4D97-AF65-F5344CB8AC3E}">
        <p14:creationId xmlns:p14="http://schemas.microsoft.com/office/powerpoint/2010/main" val="119853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80724"/>
            <a:ext cx="10706100" cy="4662855"/>
          </a:xfrm>
        </p:spPr>
        <p:txBody>
          <a:bodyPr/>
          <a:lstStyle/>
          <a:p>
            <a:r>
              <a:rPr lang="en-US" dirty="0"/>
              <a:t>To make solar data accurate, to attract investment, the models need to be calibrated by ground measurements</a:t>
            </a:r>
          </a:p>
          <a:p>
            <a:r>
              <a:rPr lang="en-US" dirty="0"/>
              <a:t>Year </a:t>
            </a:r>
            <a:r>
              <a:rPr lang="en-US" b="1" dirty="0"/>
              <a:t>2010</a:t>
            </a:r>
            <a:r>
              <a:rPr lang="en-US" dirty="0"/>
              <a:t>: 	Limited number of good measurements across the world (approx. 106 sites)</a:t>
            </a:r>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23315A63-AF5E-2F43-8B2B-B3340A2D0215}"/>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chemeClr val="accent1"/>
                </a:solidFill>
              </a:rPr>
              <a:t>Solar models: Reduced uncertainty by </a:t>
            </a:r>
            <a:r>
              <a:rPr lang="en-GB" sz="2800" b="1" dirty="0">
                <a:solidFill>
                  <a:schemeClr val="accent1"/>
                </a:solidFill>
                <a:latin typeface="IBM Plex Sans"/>
              </a:rPr>
              <a:t>ground measurements</a:t>
            </a:r>
          </a:p>
        </p:txBody>
      </p:sp>
      <p:pic>
        <p:nvPicPr>
          <p:cNvPr id="6" name="Picture 5">
            <a:extLst>
              <a:ext uri="{FF2B5EF4-FFF2-40B4-BE49-F238E27FC236}">
                <a16:creationId xmlns:a16="http://schemas.microsoft.com/office/drawing/2014/main" id="{D3F020E2-B102-F82E-2EC5-7414F8796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92243"/>
            <a:ext cx="8546123" cy="4182467"/>
          </a:xfrm>
          <a:prstGeom prst="rect">
            <a:avLst/>
          </a:prstGeom>
        </p:spPr>
      </p:pic>
    </p:spTree>
    <p:extLst>
      <p:ext uri="{BB962C8B-B14F-4D97-AF65-F5344CB8AC3E}">
        <p14:creationId xmlns:p14="http://schemas.microsoft.com/office/powerpoint/2010/main" val="3223806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E8DBD-E55D-3D36-7FC5-10E1EC35E4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305DB7D-98B8-9EDC-C9CF-188748EC6E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51" y="2287597"/>
            <a:ext cx="8379395" cy="4100870"/>
          </a:xfrm>
          <a:prstGeom prst="rect">
            <a:avLst/>
          </a:prstGeom>
        </p:spPr>
      </p:pic>
      <p:sp>
        <p:nvSpPr>
          <p:cNvPr id="3" name="Zástupný text 2">
            <a:extLst>
              <a:ext uri="{FF2B5EF4-FFF2-40B4-BE49-F238E27FC236}">
                <a16:creationId xmlns:a16="http://schemas.microsoft.com/office/drawing/2014/main" id="{5DC86AD1-30DB-0DA4-2F2D-CF3DB441B8B9}"/>
              </a:ext>
            </a:extLst>
          </p:cNvPr>
          <p:cNvSpPr>
            <a:spLocks noGrp="1"/>
          </p:cNvSpPr>
          <p:nvPr>
            <p:ph type="body" sz="quarter" idx="11"/>
          </p:nvPr>
        </p:nvSpPr>
        <p:spPr>
          <a:xfrm>
            <a:off x="609600" y="1269000"/>
            <a:ext cx="10706100" cy="4662855"/>
          </a:xfrm>
        </p:spPr>
        <p:txBody>
          <a:bodyPr/>
          <a:lstStyle/>
          <a:p>
            <a:r>
              <a:rPr lang="en-US" dirty="0"/>
              <a:t>To make solar data accurate, to attract investment, the models need to be calibrated by ground measurements</a:t>
            </a:r>
          </a:p>
          <a:p>
            <a:pPr>
              <a:spcAft>
                <a:spcPts val="0"/>
              </a:spcAft>
            </a:pPr>
            <a:r>
              <a:rPr lang="en-US" dirty="0"/>
              <a:t>Year </a:t>
            </a:r>
            <a:r>
              <a:rPr lang="en-US" b="1" dirty="0"/>
              <a:t>2026</a:t>
            </a:r>
            <a:r>
              <a:rPr lang="en-US" dirty="0"/>
              <a:t>: 	Measurement campaigns in South Africa, India, Chile, Morocco, Saudi Arabia</a:t>
            </a:r>
          </a:p>
          <a:p>
            <a:r>
              <a:rPr lang="en-US" dirty="0"/>
              <a:t>		World Bank initiatives in Pakistan, Nepal, Vietnam, West/East Africa, Pacific</a:t>
            </a:r>
          </a:p>
          <a:p>
            <a:endParaRPr lang="en-US" dirty="0"/>
          </a:p>
          <a:p>
            <a:endParaRPr lang="en-US" dirty="0"/>
          </a:p>
        </p:txBody>
      </p:sp>
      <p:sp>
        <p:nvSpPr>
          <p:cNvPr id="2" name="Zástupný objekt pre pätu 1">
            <a:extLst>
              <a:ext uri="{FF2B5EF4-FFF2-40B4-BE49-F238E27FC236}">
                <a16:creationId xmlns:a16="http://schemas.microsoft.com/office/drawing/2014/main" id="{55A28FAD-3C51-7FA5-1665-3B3F173C54A8}"/>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330466E7-F4AE-B87F-D890-6C8999B898DC}"/>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Solar models</a:t>
            </a:r>
            <a:r>
              <a:rPr lang="en-GB" sz="2800" b="1" dirty="0">
                <a:solidFill>
                  <a:schemeClr val="accent1"/>
                </a:solidFill>
              </a:rPr>
              <a:t>: Reduced uncertainty by ground measurements</a:t>
            </a:r>
          </a:p>
        </p:txBody>
      </p:sp>
      <p:sp>
        <p:nvSpPr>
          <p:cNvPr id="11" name="TextBox 10">
            <a:extLst>
              <a:ext uri="{FF2B5EF4-FFF2-40B4-BE49-F238E27FC236}">
                <a16:creationId xmlns:a16="http://schemas.microsoft.com/office/drawing/2014/main" id="{559601E0-90AA-7F29-8861-1EC0965A9025}"/>
              </a:ext>
            </a:extLst>
          </p:cNvPr>
          <p:cNvSpPr txBox="1"/>
          <p:nvPr/>
        </p:nvSpPr>
        <p:spPr>
          <a:xfrm>
            <a:off x="9047476" y="2768372"/>
            <a:ext cx="2892138" cy="1569660"/>
          </a:xfrm>
          <a:prstGeom prst="rect">
            <a:avLst/>
          </a:prstGeom>
          <a:solidFill>
            <a:schemeClr val="accent4">
              <a:lumMod val="20000"/>
              <a:lumOff val="80000"/>
            </a:schemeClr>
          </a:solidFill>
        </p:spPr>
        <p:txBody>
          <a:bodyPr wrap="none" rtlCol="0">
            <a:spAutoFit/>
          </a:bodyPr>
          <a:lstStyle/>
          <a:p>
            <a:r>
              <a:rPr lang="en-GB" sz="1600" dirty="0"/>
              <a:t>Ground measurement </a:t>
            </a:r>
          </a:p>
          <a:p>
            <a:r>
              <a:rPr lang="en-GB" sz="1600" dirty="0"/>
              <a:t>campaign in West Africa: </a:t>
            </a:r>
          </a:p>
          <a:p>
            <a:endParaRPr lang="en-GB" sz="1600" dirty="0"/>
          </a:p>
          <a:p>
            <a:r>
              <a:rPr lang="en-GB" sz="1600" dirty="0"/>
              <a:t>Yearly GHI model uncertainty</a:t>
            </a:r>
          </a:p>
          <a:p>
            <a:r>
              <a:rPr lang="en-GB" sz="1600" dirty="0"/>
              <a:t>reduced from 6-9%  to 4-5% </a:t>
            </a:r>
          </a:p>
          <a:p>
            <a:endParaRPr lang="en-GB" sz="1600" dirty="0"/>
          </a:p>
        </p:txBody>
      </p:sp>
      <p:sp>
        <p:nvSpPr>
          <p:cNvPr id="12" name="Rectangle 11">
            <a:extLst>
              <a:ext uri="{FF2B5EF4-FFF2-40B4-BE49-F238E27FC236}">
                <a16:creationId xmlns:a16="http://schemas.microsoft.com/office/drawing/2014/main" id="{00C112D4-4E3D-4200-3433-A95F20B7E10C}"/>
              </a:ext>
            </a:extLst>
          </p:cNvPr>
          <p:cNvSpPr/>
          <p:nvPr/>
        </p:nvSpPr>
        <p:spPr>
          <a:xfrm>
            <a:off x="4230599" y="3661441"/>
            <a:ext cx="804463" cy="426748"/>
          </a:xfrm>
          <a:prstGeom prst="rect">
            <a:avLst/>
          </a:prstGeom>
          <a:noFill/>
          <a:ln w="28575">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2D4361CC-2A8B-B124-6FBD-4786663E14B8}"/>
              </a:ext>
            </a:extLst>
          </p:cNvPr>
          <p:cNvCxnSpPr>
            <a:cxnSpLocks/>
          </p:cNvCxnSpPr>
          <p:nvPr/>
        </p:nvCxnSpPr>
        <p:spPr>
          <a:xfrm flipV="1">
            <a:off x="5111211" y="3334815"/>
            <a:ext cx="3897802" cy="551385"/>
          </a:xfrm>
          <a:prstGeom prst="straightConnector1">
            <a:avLst/>
          </a:prstGeom>
          <a:ln w="28575">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59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5384D-AA4B-A87E-4923-05C775074941}"/>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482C0474-DD8E-BDFE-8D4D-87C6A04B4091}"/>
              </a:ext>
            </a:extLst>
          </p:cNvPr>
          <p:cNvSpPr>
            <a:spLocks noGrp="1"/>
          </p:cNvSpPr>
          <p:nvPr>
            <p:ph type="body" sz="quarter" idx="11"/>
          </p:nvPr>
        </p:nvSpPr>
        <p:spPr>
          <a:xfrm>
            <a:off x="609600" y="1269000"/>
            <a:ext cx="10706100" cy="4662855"/>
          </a:xfrm>
        </p:spPr>
        <p:txBody>
          <a:bodyPr/>
          <a:lstStyle/>
          <a:p>
            <a:r>
              <a:rPr lang="en-US" dirty="0"/>
              <a:t>To make solar data accurate, to attract investment, the models need to be calibrated by ground measurements</a:t>
            </a:r>
          </a:p>
          <a:p>
            <a:pPr>
              <a:spcAft>
                <a:spcPts val="0"/>
              </a:spcAft>
            </a:pPr>
            <a:r>
              <a:rPr lang="en-US" dirty="0">
                <a:solidFill>
                  <a:schemeClr val="accent1"/>
                </a:solidFill>
              </a:rPr>
              <a:t>Year </a:t>
            </a:r>
            <a:r>
              <a:rPr lang="en-US" b="1" dirty="0">
                <a:solidFill>
                  <a:schemeClr val="accent1"/>
                </a:solidFill>
              </a:rPr>
              <a:t>2026</a:t>
            </a:r>
            <a:r>
              <a:rPr lang="en-US" dirty="0">
                <a:solidFill>
                  <a:schemeClr val="accent1"/>
                </a:solidFill>
              </a:rPr>
              <a:t>: 	Public solar measurements in Balkan, Caucasus, Turkey and Central Asia missing</a:t>
            </a:r>
          </a:p>
          <a:p>
            <a:endParaRPr lang="en-US" dirty="0"/>
          </a:p>
          <a:p>
            <a:endParaRPr lang="en-US" dirty="0"/>
          </a:p>
        </p:txBody>
      </p:sp>
      <p:sp>
        <p:nvSpPr>
          <p:cNvPr id="2" name="Zástupný objekt pre pätu 1">
            <a:extLst>
              <a:ext uri="{FF2B5EF4-FFF2-40B4-BE49-F238E27FC236}">
                <a16:creationId xmlns:a16="http://schemas.microsoft.com/office/drawing/2014/main" id="{21911B56-949E-CBF5-F359-4D8E30412672}"/>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dirty="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4AECF72E-1E69-8C03-ECFB-F313FC68B80A}"/>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Missing solar measurements</a:t>
            </a:r>
          </a:p>
        </p:txBody>
      </p:sp>
      <p:pic>
        <p:nvPicPr>
          <p:cNvPr id="5" name="Picture 4">
            <a:extLst>
              <a:ext uri="{FF2B5EF4-FFF2-40B4-BE49-F238E27FC236}">
                <a16:creationId xmlns:a16="http://schemas.microsoft.com/office/drawing/2014/main" id="{98233149-2E6A-1979-ACE5-6AC7703D2850}"/>
              </a:ext>
            </a:extLst>
          </p:cNvPr>
          <p:cNvPicPr>
            <a:picLocks noChangeAspect="1"/>
          </p:cNvPicPr>
          <p:nvPr/>
        </p:nvPicPr>
        <p:blipFill>
          <a:blip r:embed="rId2"/>
          <a:stretch>
            <a:fillRect/>
          </a:stretch>
        </p:blipFill>
        <p:spPr>
          <a:xfrm>
            <a:off x="609600" y="2236852"/>
            <a:ext cx="6324600" cy="3527792"/>
          </a:xfrm>
          <a:prstGeom prst="rect">
            <a:avLst/>
          </a:prstGeom>
        </p:spPr>
      </p:pic>
      <p:sp>
        <p:nvSpPr>
          <p:cNvPr id="6" name="Oval 5">
            <a:extLst>
              <a:ext uri="{FF2B5EF4-FFF2-40B4-BE49-F238E27FC236}">
                <a16:creationId xmlns:a16="http://schemas.microsoft.com/office/drawing/2014/main" id="{3E06F9A3-0A2F-E628-26FC-BA3212CCDD1F}"/>
              </a:ext>
            </a:extLst>
          </p:cNvPr>
          <p:cNvSpPr/>
          <p:nvPr/>
        </p:nvSpPr>
        <p:spPr>
          <a:xfrm>
            <a:off x="735078" y="2379785"/>
            <a:ext cx="6117060" cy="2602523"/>
          </a:xfrm>
          <a:prstGeom prst="ellipse">
            <a:avLst/>
          </a:prstGeom>
          <a:noFill/>
          <a:ln w="38100">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6238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EF5F-B5C4-0815-8218-7BE044E55046}"/>
              </a:ext>
            </a:extLst>
          </p:cNvPr>
          <p:cNvSpPr>
            <a:spLocks noGrp="1"/>
          </p:cNvSpPr>
          <p:nvPr>
            <p:ph type="title"/>
          </p:nvPr>
        </p:nvSpPr>
        <p:spPr>
          <a:xfrm>
            <a:off x="1897650" y="2349000"/>
            <a:ext cx="8396700" cy="1167300"/>
          </a:xfrm>
        </p:spPr>
        <p:txBody>
          <a:bodyPr/>
          <a:lstStyle/>
          <a:p>
            <a:pPr>
              <a:lnSpc>
                <a:spcPct val="100000"/>
              </a:lnSpc>
            </a:pPr>
            <a:r>
              <a:rPr lang="sk-SK" dirty="0"/>
              <a:t>Topic 1 </a:t>
            </a:r>
            <a:br>
              <a:rPr lang="sk-SK" dirty="0"/>
            </a:br>
            <a:r>
              <a:rPr lang="sk-SK" dirty="0" err="1">
                <a:solidFill>
                  <a:schemeClr val="tx1"/>
                </a:solidFill>
              </a:rPr>
              <a:t>Building</a:t>
            </a:r>
            <a:r>
              <a:rPr lang="sk-SK" dirty="0">
                <a:solidFill>
                  <a:schemeClr val="tx1"/>
                </a:solidFill>
              </a:rPr>
              <a:t> </a:t>
            </a:r>
            <a:r>
              <a:rPr lang="en-US" dirty="0">
                <a:solidFill>
                  <a:schemeClr val="tx1"/>
                </a:solidFill>
              </a:rPr>
              <a:t>inventory and finding</a:t>
            </a:r>
            <a:r>
              <a:rPr lang="sk-SK" dirty="0">
                <a:solidFill>
                  <a:schemeClr val="tx1"/>
                </a:solidFill>
              </a:rPr>
              <a:t> </a:t>
            </a:r>
            <a:br>
              <a:rPr lang="sk-SK" dirty="0">
                <a:solidFill>
                  <a:schemeClr val="tx1"/>
                </a:solidFill>
              </a:rPr>
            </a:br>
            <a:r>
              <a:rPr lang="sk-SK" dirty="0" err="1">
                <a:solidFill>
                  <a:schemeClr val="tx1"/>
                </a:solidFill>
              </a:rPr>
              <a:t>best</a:t>
            </a:r>
            <a:r>
              <a:rPr lang="sk-SK" dirty="0">
                <a:solidFill>
                  <a:schemeClr val="tx1"/>
                </a:solidFill>
              </a:rPr>
              <a:t> </a:t>
            </a:r>
            <a:r>
              <a:rPr lang="sk-SK" dirty="0" err="1">
                <a:solidFill>
                  <a:schemeClr val="tx1"/>
                </a:solidFill>
              </a:rPr>
              <a:t>locations</a:t>
            </a:r>
            <a:r>
              <a:rPr lang="sk-SK" dirty="0">
                <a:solidFill>
                  <a:schemeClr val="tx1"/>
                </a:solidFill>
              </a:rPr>
              <a:t> </a:t>
            </a:r>
            <a:r>
              <a:rPr lang="en-US" dirty="0">
                <a:solidFill>
                  <a:schemeClr val="tx1"/>
                </a:solidFill>
              </a:rPr>
              <a:t>for solar</a:t>
            </a:r>
          </a:p>
        </p:txBody>
      </p:sp>
    </p:spTree>
    <p:extLst>
      <p:ext uri="{BB962C8B-B14F-4D97-AF65-F5344CB8AC3E}">
        <p14:creationId xmlns:p14="http://schemas.microsoft.com/office/powerpoint/2010/main" val="746871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6100" cy="4662855"/>
          </a:xfrm>
        </p:spPr>
        <p:txBody>
          <a:bodyPr/>
          <a:lstStyle/>
          <a:p>
            <a:pPr marL="285750" indent="-285750">
              <a:buFont typeface="Arial" panose="020B0604020202020204" pitchFamily="34" charset="0"/>
              <a:buChar char="•"/>
            </a:pPr>
            <a:r>
              <a:rPr lang="en-US" dirty="0"/>
              <a:t>World is well-mapped through private and public initiatives</a:t>
            </a:r>
            <a:br>
              <a:rPr lang="en-US" dirty="0"/>
            </a:br>
            <a:r>
              <a:rPr lang="en-US" dirty="0"/>
              <a:t>but with different level of uncertainty</a:t>
            </a:r>
          </a:p>
          <a:p>
            <a:pPr marL="285750" indent="-285750">
              <a:buFont typeface="Arial" panose="020B0604020202020204" pitchFamily="34" charset="0"/>
              <a:buChar char="•"/>
            </a:pPr>
            <a:r>
              <a:rPr lang="en-US" dirty="0"/>
              <a:t>Global Solar Atlas: open-access </a:t>
            </a:r>
            <a:br>
              <a:rPr lang="en-US" dirty="0"/>
            </a:br>
            <a:r>
              <a:rPr lang="en-US" dirty="0"/>
              <a:t>to global solar potential data</a:t>
            </a:r>
            <a:br>
              <a:rPr lang="en-US" dirty="0"/>
            </a:br>
            <a:r>
              <a:rPr lang="en-US" dirty="0">
                <a:hlinkClick r:id="rId2"/>
              </a:rPr>
              <a:t>https://globalsolaratlas.info/</a:t>
            </a:r>
            <a:r>
              <a:rPr lang="en-US" dirty="0"/>
              <a:t> </a:t>
            </a:r>
          </a:p>
          <a:p>
            <a:endParaRPr lang="en-US" dirty="0">
              <a:solidFill>
                <a:schemeClr val="tx2">
                  <a:lumMod val="50000"/>
                  <a:lumOff val="50000"/>
                </a:schemeClr>
              </a:solidFill>
            </a:endParaRPr>
          </a:p>
          <a:p>
            <a:endParaRPr lang="en-US" dirty="0">
              <a:solidFill>
                <a:schemeClr val="tx2">
                  <a:lumMod val="50000"/>
                  <a:lumOff val="50000"/>
                </a:schemeClr>
              </a:solidFill>
            </a:endParaRPr>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E39C8EB4-FBB7-EA43-B5D3-272F6F774CDA}"/>
              </a:ext>
            </a:extLst>
          </p:cNvPr>
          <p:cNvSpPr txBox="1"/>
          <p:nvPr/>
        </p:nvSpPr>
        <p:spPr>
          <a:xfrm>
            <a:off x="609600" y="533400"/>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Global Solar Atlas</a:t>
            </a:r>
          </a:p>
        </p:txBody>
      </p:sp>
      <p:pic>
        <p:nvPicPr>
          <p:cNvPr id="9" name="Picture 8">
            <a:extLst>
              <a:ext uri="{FF2B5EF4-FFF2-40B4-BE49-F238E27FC236}">
                <a16:creationId xmlns:a16="http://schemas.microsoft.com/office/drawing/2014/main" id="{A32A34C7-7CA2-0E52-0A1B-840AE9A886FC}"/>
              </a:ext>
            </a:extLst>
          </p:cNvPr>
          <p:cNvPicPr>
            <a:picLocks noChangeAspect="1"/>
          </p:cNvPicPr>
          <p:nvPr/>
        </p:nvPicPr>
        <p:blipFill>
          <a:blip r:embed="rId3"/>
          <a:stretch>
            <a:fillRect/>
          </a:stretch>
        </p:blipFill>
        <p:spPr>
          <a:xfrm>
            <a:off x="4465742" y="1796328"/>
            <a:ext cx="7358394" cy="4264572"/>
          </a:xfrm>
          <a:prstGeom prst="rect">
            <a:avLst/>
          </a:prstGeom>
        </p:spPr>
      </p:pic>
      <p:pic>
        <p:nvPicPr>
          <p:cNvPr id="6" name="Picture 5">
            <a:extLst>
              <a:ext uri="{FF2B5EF4-FFF2-40B4-BE49-F238E27FC236}">
                <a16:creationId xmlns:a16="http://schemas.microsoft.com/office/drawing/2014/main" id="{160F1DBE-4513-DF62-118C-8D981F6D9575}"/>
              </a:ext>
            </a:extLst>
          </p:cNvPr>
          <p:cNvPicPr>
            <a:picLocks noChangeAspect="1"/>
          </p:cNvPicPr>
          <p:nvPr/>
        </p:nvPicPr>
        <p:blipFill>
          <a:blip r:embed="rId4"/>
          <a:stretch>
            <a:fillRect/>
          </a:stretch>
        </p:blipFill>
        <p:spPr>
          <a:xfrm>
            <a:off x="1625040" y="4468517"/>
            <a:ext cx="2518867" cy="1747692"/>
          </a:xfrm>
          <a:prstGeom prst="rect">
            <a:avLst/>
          </a:prstGeom>
        </p:spPr>
      </p:pic>
      <p:pic>
        <p:nvPicPr>
          <p:cNvPr id="5" name="Picture 4">
            <a:extLst>
              <a:ext uri="{FF2B5EF4-FFF2-40B4-BE49-F238E27FC236}">
                <a16:creationId xmlns:a16="http://schemas.microsoft.com/office/drawing/2014/main" id="{1032AFDB-255A-9A86-D55B-0A9126B8FABF}"/>
              </a:ext>
            </a:extLst>
          </p:cNvPr>
          <p:cNvPicPr>
            <a:picLocks noChangeAspect="1"/>
          </p:cNvPicPr>
          <p:nvPr/>
        </p:nvPicPr>
        <p:blipFill>
          <a:blip r:embed="rId5"/>
          <a:stretch>
            <a:fillRect/>
          </a:stretch>
        </p:blipFill>
        <p:spPr>
          <a:xfrm>
            <a:off x="283755" y="3098242"/>
            <a:ext cx="2463443" cy="1695915"/>
          </a:xfrm>
          <a:prstGeom prst="rect">
            <a:avLst/>
          </a:prstGeom>
        </p:spPr>
      </p:pic>
    </p:spTree>
    <p:extLst>
      <p:ext uri="{BB962C8B-B14F-4D97-AF65-F5344CB8AC3E}">
        <p14:creationId xmlns:p14="http://schemas.microsoft.com/office/powerpoint/2010/main" val="384332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EF5F-B5C4-0815-8218-7BE044E55046}"/>
              </a:ext>
            </a:extLst>
          </p:cNvPr>
          <p:cNvSpPr>
            <a:spLocks noGrp="1"/>
          </p:cNvSpPr>
          <p:nvPr>
            <p:ph type="title"/>
          </p:nvPr>
        </p:nvSpPr>
        <p:spPr>
          <a:xfrm>
            <a:off x="1897650" y="2349000"/>
            <a:ext cx="8396700" cy="1167300"/>
          </a:xfrm>
        </p:spPr>
        <p:txBody>
          <a:bodyPr/>
          <a:lstStyle/>
          <a:p>
            <a:pPr>
              <a:lnSpc>
                <a:spcPct val="100000"/>
              </a:lnSpc>
            </a:pPr>
            <a:r>
              <a:rPr lang="sk-SK" dirty="0"/>
              <a:t>Topic 2 </a:t>
            </a:r>
            <a:br>
              <a:rPr lang="sk-SK" dirty="0"/>
            </a:br>
            <a:r>
              <a:rPr lang="en-US" dirty="0">
                <a:solidFill>
                  <a:schemeClr val="tx1"/>
                </a:solidFill>
              </a:rPr>
              <a:t>Supporting large-scale </a:t>
            </a:r>
            <a:br>
              <a:rPr lang="en-US" dirty="0">
                <a:solidFill>
                  <a:schemeClr val="tx1"/>
                </a:solidFill>
              </a:rPr>
            </a:br>
            <a:r>
              <a:rPr lang="en-US" dirty="0">
                <a:solidFill>
                  <a:schemeClr val="tx1"/>
                </a:solidFill>
              </a:rPr>
              <a:t>PV development sites</a:t>
            </a:r>
          </a:p>
        </p:txBody>
      </p:sp>
    </p:spTree>
    <p:extLst>
      <p:ext uri="{BB962C8B-B14F-4D97-AF65-F5344CB8AC3E}">
        <p14:creationId xmlns:p14="http://schemas.microsoft.com/office/powerpoint/2010/main" val="746871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F9F10-24ED-A6BF-63CB-D0ED5B3AB7B4}"/>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5963BDB6-C320-AF7D-930B-0A059CF0CE35}"/>
              </a:ext>
            </a:extLst>
          </p:cNvPr>
          <p:cNvSpPr>
            <a:spLocks noGrp="1"/>
          </p:cNvSpPr>
          <p:nvPr>
            <p:ph type="body" sz="quarter" idx="11"/>
          </p:nvPr>
        </p:nvSpPr>
        <p:spPr>
          <a:xfrm>
            <a:off x="609600" y="1269000"/>
            <a:ext cx="10706100" cy="4662855"/>
          </a:xfrm>
        </p:spPr>
        <p:txBody>
          <a:bodyPr/>
          <a:lstStyle/>
          <a:p>
            <a:pPr marL="285750" indent="-285750">
              <a:buFont typeface="Arial" panose="020B0604020202020204" pitchFamily="34" charset="0"/>
              <a:buChar char="•"/>
            </a:pPr>
            <a:r>
              <a:rPr lang="en-US" sz="1800" dirty="0"/>
              <a:t>Land</a:t>
            </a:r>
          </a:p>
          <a:p>
            <a:pPr marL="285750" indent="-285750">
              <a:buFont typeface="Arial" panose="020B0604020202020204" pitchFamily="34" charset="0"/>
              <a:buChar char="•"/>
            </a:pPr>
            <a:r>
              <a:rPr lang="en-US" sz="1800" dirty="0"/>
              <a:t>Permits</a:t>
            </a:r>
          </a:p>
          <a:p>
            <a:pPr marL="285750" indent="-285750">
              <a:buFont typeface="Arial" panose="020B0604020202020204" pitchFamily="34" charset="0"/>
              <a:buChar char="•"/>
            </a:pPr>
            <a:r>
              <a:rPr lang="en-US" sz="1800" dirty="0"/>
              <a:t>Grid infrastructure</a:t>
            </a:r>
          </a:p>
          <a:p>
            <a:pPr marL="285750" indent="-285750">
              <a:buFont typeface="Arial" panose="020B0604020202020204" pitchFamily="34" charset="0"/>
              <a:buChar char="•"/>
            </a:pPr>
            <a:r>
              <a:rPr lang="en-US" sz="1800" b="1" dirty="0"/>
              <a:t>…</a:t>
            </a:r>
          </a:p>
          <a:p>
            <a:pPr marL="285750" indent="-285750">
              <a:buFont typeface="Arial" panose="020B0604020202020204" pitchFamily="34" charset="0"/>
              <a:buChar char="•"/>
            </a:pPr>
            <a:endParaRPr lang="en-US" sz="1800" b="1" dirty="0">
              <a:solidFill>
                <a:schemeClr val="accent1"/>
              </a:solidFill>
            </a:endParaRPr>
          </a:p>
          <a:p>
            <a:pPr marL="285750" indent="-285750">
              <a:buFont typeface="Arial" panose="020B0604020202020204" pitchFamily="34" charset="0"/>
              <a:buChar char="•"/>
            </a:pPr>
            <a:r>
              <a:rPr lang="en-US" sz="1800" b="1" dirty="0">
                <a:solidFill>
                  <a:schemeClr val="accent1"/>
                </a:solidFill>
              </a:rPr>
              <a:t>Procuring solar measurements for the project site </a:t>
            </a:r>
            <a:br>
              <a:rPr lang="en-US" sz="1800" b="1" dirty="0">
                <a:solidFill>
                  <a:schemeClr val="accent1"/>
                </a:solidFill>
              </a:rPr>
            </a:br>
            <a:r>
              <a:rPr lang="en-US" sz="1800" b="1" dirty="0">
                <a:solidFill>
                  <a:schemeClr val="accent1"/>
                </a:solidFill>
              </a:rPr>
              <a:t>and more accurate solar model data</a:t>
            </a:r>
          </a:p>
          <a:p>
            <a:pPr marL="742950" lvl="1" indent="-285750">
              <a:buFont typeface="Arial" panose="020B0604020202020204" pitchFamily="34" charset="0"/>
              <a:buChar char="•"/>
            </a:pPr>
            <a:r>
              <a:rPr lang="en-US" sz="1800" dirty="0"/>
              <a:t>Combining solar measurements with model </a:t>
            </a:r>
            <a:br>
              <a:rPr lang="en-US" sz="1800" dirty="0"/>
            </a:br>
            <a:r>
              <a:rPr lang="en-US" sz="1800" dirty="0"/>
              <a:t>reduces data uncertainty</a:t>
            </a:r>
          </a:p>
          <a:p>
            <a:endParaRPr lang="en-US" sz="1800" b="1" dirty="0">
              <a:solidFill>
                <a:schemeClr val="accent1"/>
              </a:solidFill>
            </a:endParaRPr>
          </a:p>
          <a:p>
            <a:endParaRPr lang="en-US" sz="1800" b="1" dirty="0">
              <a:solidFill>
                <a:schemeClr val="accent1"/>
              </a:solidFill>
            </a:endParaRPr>
          </a:p>
          <a:p>
            <a:pPr marL="285750" indent="-285750">
              <a:buFont typeface="Arial" panose="020B0604020202020204" pitchFamily="34" charset="0"/>
              <a:buChar char="•"/>
            </a:pPr>
            <a:endParaRPr lang="en-US" sz="1800" b="1" dirty="0">
              <a:solidFill>
                <a:schemeClr val="accent1"/>
              </a:solidFill>
            </a:endParaRPr>
          </a:p>
          <a:p>
            <a:pPr marL="285750" indent="-285750">
              <a:buFont typeface="Arial" panose="020B0604020202020204" pitchFamily="34" charset="0"/>
              <a:buChar char="•"/>
            </a:pPr>
            <a:endParaRPr lang="en-US" sz="1800" b="1" dirty="0">
              <a:solidFill>
                <a:schemeClr val="accent1"/>
              </a:solidFill>
            </a:endParaRPr>
          </a:p>
          <a:p>
            <a:pPr marL="285750" indent="-285750">
              <a:buFont typeface="Arial" panose="020B0604020202020204" pitchFamily="34" charset="0"/>
              <a:buChar char="•"/>
            </a:pPr>
            <a:endParaRPr lang="en-US" sz="1800" dirty="0"/>
          </a:p>
        </p:txBody>
      </p:sp>
      <p:sp>
        <p:nvSpPr>
          <p:cNvPr id="2" name="Zástupný objekt pre pätu 1">
            <a:extLst>
              <a:ext uri="{FF2B5EF4-FFF2-40B4-BE49-F238E27FC236}">
                <a16:creationId xmlns:a16="http://schemas.microsoft.com/office/drawing/2014/main" id="{40E71546-DDE8-8E52-3083-CAC19640B29D}"/>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D5036A15-BBF7-32B6-DE82-36524238D82D}"/>
              </a:ext>
            </a:extLst>
          </p:cNvPr>
          <p:cNvSpPr txBox="1"/>
          <p:nvPr/>
        </p:nvSpPr>
        <p:spPr>
          <a:xfrm>
            <a:off x="609600" y="533400"/>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Preparing sites for large utility-scale projects</a:t>
            </a:r>
          </a:p>
        </p:txBody>
      </p:sp>
      <p:pic>
        <p:nvPicPr>
          <p:cNvPr id="6" name="Picture 5">
            <a:extLst>
              <a:ext uri="{FF2B5EF4-FFF2-40B4-BE49-F238E27FC236}">
                <a16:creationId xmlns:a16="http://schemas.microsoft.com/office/drawing/2014/main" id="{B63C1D27-356C-C8C2-F7A0-5DBDD195448A}"/>
              </a:ext>
            </a:extLst>
          </p:cNvPr>
          <p:cNvPicPr>
            <a:picLocks noChangeAspect="1"/>
          </p:cNvPicPr>
          <p:nvPr/>
        </p:nvPicPr>
        <p:blipFill>
          <a:blip r:embed="rId2"/>
          <a:stretch>
            <a:fillRect/>
          </a:stretch>
        </p:blipFill>
        <p:spPr>
          <a:xfrm>
            <a:off x="8391711" y="2118795"/>
            <a:ext cx="2327995" cy="3323083"/>
          </a:xfrm>
          <a:prstGeom prst="rect">
            <a:avLst/>
          </a:prstGeom>
          <a:effectLst>
            <a:outerShdw blurRad="165100" dist="38100" dir="2700000" algn="tl" rotWithShape="0">
              <a:prstClr val="black">
                <a:alpha val="14000"/>
              </a:prstClr>
            </a:outerShdw>
          </a:effectLst>
        </p:spPr>
      </p:pic>
      <p:sp>
        <p:nvSpPr>
          <p:cNvPr id="7" name="TextBox 6">
            <a:extLst>
              <a:ext uri="{FF2B5EF4-FFF2-40B4-BE49-F238E27FC236}">
                <a16:creationId xmlns:a16="http://schemas.microsoft.com/office/drawing/2014/main" id="{D440047A-64F1-58AB-8578-B69B83D44DF8}"/>
              </a:ext>
            </a:extLst>
          </p:cNvPr>
          <p:cNvSpPr txBox="1"/>
          <p:nvPr/>
        </p:nvSpPr>
        <p:spPr>
          <a:xfrm>
            <a:off x="8327716" y="5504001"/>
            <a:ext cx="2455984" cy="600164"/>
          </a:xfrm>
          <a:prstGeom prst="rect">
            <a:avLst/>
          </a:prstGeom>
          <a:noFill/>
        </p:spPr>
        <p:txBody>
          <a:bodyPr wrap="square">
            <a:spAutoFit/>
          </a:bodyPr>
          <a:lstStyle/>
          <a:p>
            <a:r>
              <a:rPr lang="en-SK" sz="1100" dirty="0">
                <a:hlinkClick r:id="rId3"/>
              </a:rPr>
              <a:t>https://solargis.com/resources/ebooks/best-practices-performance-evaluation-pv-plants</a:t>
            </a:r>
            <a:r>
              <a:rPr lang="en-SK" sz="1100" dirty="0"/>
              <a:t> </a:t>
            </a:r>
          </a:p>
        </p:txBody>
      </p:sp>
    </p:spTree>
    <p:extLst>
      <p:ext uri="{BB962C8B-B14F-4D97-AF65-F5344CB8AC3E}">
        <p14:creationId xmlns:p14="http://schemas.microsoft.com/office/powerpoint/2010/main" val="192665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6100" cy="4662855"/>
          </a:xfrm>
        </p:spPr>
        <p:txBody>
          <a:bodyPr/>
          <a:lstStyle/>
          <a:p>
            <a:pPr>
              <a:lnSpc>
                <a:spcPct val="100000"/>
              </a:lnSpc>
              <a:spcBef>
                <a:spcPts val="600"/>
              </a:spcBef>
              <a:spcAft>
                <a:spcPts val="0"/>
              </a:spcAft>
            </a:pPr>
            <a:r>
              <a:rPr lang="en-US" b="1" dirty="0"/>
              <a:t>1. Local meteorological measurements</a:t>
            </a:r>
          </a:p>
          <a:p>
            <a:pPr marL="742950" lvl="1" indent="-285750">
              <a:lnSpc>
                <a:spcPct val="100000"/>
              </a:lnSpc>
              <a:spcBef>
                <a:spcPts val="600"/>
              </a:spcBef>
              <a:spcAft>
                <a:spcPts val="0"/>
              </a:spcAft>
              <a:buFont typeface="Arial" panose="020B0604020202020204" pitchFamily="34" charset="0"/>
              <a:buChar char="•"/>
            </a:pPr>
            <a:r>
              <a:rPr lang="en-US" dirty="0"/>
              <a:t>Measurements for the site: minimum 12 months</a:t>
            </a:r>
          </a:p>
          <a:p>
            <a:pPr marL="742950" lvl="1" indent="-285750">
              <a:lnSpc>
                <a:spcPct val="100000"/>
              </a:lnSpc>
              <a:spcBef>
                <a:spcPts val="600"/>
              </a:spcBef>
              <a:spcAft>
                <a:spcPts val="0"/>
              </a:spcAft>
              <a:buFont typeface="Arial" panose="020B0604020202020204" pitchFamily="34" charset="0"/>
              <a:buChar char="•"/>
            </a:pPr>
            <a:r>
              <a:rPr lang="en-US" dirty="0"/>
              <a:t>Technical setup and deliverables are standardized</a:t>
            </a:r>
          </a:p>
          <a:p>
            <a:pPr>
              <a:lnSpc>
                <a:spcPct val="100000"/>
              </a:lnSpc>
              <a:spcBef>
                <a:spcPts val="600"/>
              </a:spcBef>
              <a:spcAft>
                <a:spcPts val="0"/>
              </a:spcAft>
            </a:pPr>
            <a:endParaRPr lang="en-US" dirty="0"/>
          </a:p>
          <a:p>
            <a:pPr>
              <a:lnSpc>
                <a:spcPct val="100000"/>
              </a:lnSpc>
              <a:spcBef>
                <a:spcPts val="600"/>
              </a:spcBef>
              <a:spcAft>
                <a:spcPts val="0"/>
              </a:spcAft>
            </a:pPr>
            <a:r>
              <a:rPr lang="en-US" b="1" dirty="0"/>
              <a:t>2. Data from models</a:t>
            </a:r>
          </a:p>
          <a:p>
            <a:pPr marL="742950" lvl="1" indent="-285750">
              <a:lnSpc>
                <a:spcPct val="100000"/>
              </a:lnSpc>
              <a:spcBef>
                <a:spcPts val="600"/>
              </a:spcBef>
              <a:spcAft>
                <a:spcPts val="0"/>
              </a:spcAft>
              <a:buFont typeface="Arial" panose="020B0604020202020204" pitchFamily="34" charset="0"/>
              <a:buChar char="•"/>
            </a:pPr>
            <a:r>
              <a:rPr lang="en-US" dirty="0"/>
              <a:t>History up to 30 years</a:t>
            </a:r>
          </a:p>
          <a:p>
            <a:pPr marL="742950" lvl="1" indent="-285750">
              <a:lnSpc>
                <a:spcPct val="100000"/>
              </a:lnSpc>
              <a:spcBef>
                <a:spcPts val="600"/>
              </a:spcBef>
              <a:spcAft>
                <a:spcPts val="0"/>
              </a:spcAft>
              <a:buFont typeface="Arial" panose="020B0604020202020204" pitchFamily="34" charset="0"/>
              <a:buChar char="•"/>
            </a:pPr>
            <a:r>
              <a:rPr lang="en-US" dirty="0"/>
              <a:t>Adapting solar models by local measurements for higher accuracy</a:t>
            </a:r>
          </a:p>
          <a:p>
            <a:pPr marL="742950" lvl="1" indent="-285750">
              <a:lnSpc>
                <a:spcPct val="100000"/>
              </a:lnSpc>
              <a:spcBef>
                <a:spcPts val="600"/>
              </a:spcBef>
              <a:spcAft>
                <a:spcPts val="0"/>
              </a:spcAft>
              <a:buFont typeface="Arial" panose="020B0604020202020204" pitchFamily="34" charset="0"/>
              <a:buChar char="•"/>
            </a:pPr>
            <a:r>
              <a:rPr lang="en-US" dirty="0"/>
              <a:t>Delivery: high-accuracy time series and Typical Meteorological Year data </a:t>
            </a:r>
          </a:p>
          <a:p>
            <a:pPr marL="742950" lvl="1" indent="-285750">
              <a:lnSpc>
                <a:spcPct val="100000"/>
              </a:lnSpc>
              <a:spcBef>
                <a:spcPts val="600"/>
              </a:spcBef>
              <a:spcAft>
                <a:spcPts val="0"/>
              </a:spcAft>
              <a:buFont typeface="Arial" panose="020B0604020202020204" pitchFamily="34" charset="0"/>
              <a:buChar char="•"/>
            </a:pPr>
            <a:r>
              <a:rPr lang="en-US" dirty="0"/>
              <a:t>Accurate data are distributed to all bidders</a:t>
            </a:r>
          </a:p>
          <a:p>
            <a:pPr>
              <a:lnSpc>
                <a:spcPct val="100000"/>
              </a:lnSpc>
              <a:spcBef>
                <a:spcPts val="600"/>
              </a:spcBef>
              <a:spcAft>
                <a:spcPts val="0"/>
              </a:spcAft>
            </a:pPr>
            <a:endParaRPr lang="en-US" dirty="0"/>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0680EEBF-CF2A-9E42-9B53-2F27CF78EF47}"/>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latin typeface="IBM Plex Sans"/>
              </a:rPr>
              <a:t>Acquiring high accuracy </a:t>
            </a:r>
            <a:r>
              <a:rPr lang="en-GB" sz="2800" b="1" dirty="0">
                <a:solidFill>
                  <a:srgbClr val="E44848"/>
                </a:solidFill>
              </a:rPr>
              <a:t>solar data</a:t>
            </a:r>
            <a:endParaRPr lang="en-GB" sz="2800" b="1" dirty="0">
              <a:solidFill>
                <a:srgbClr val="E44848"/>
              </a:solidFill>
              <a:latin typeface="IBM Plex Sans"/>
            </a:endParaRPr>
          </a:p>
        </p:txBody>
      </p:sp>
      <p:pic>
        <p:nvPicPr>
          <p:cNvPr id="7" name="Picture 6">
            <a:extLst>
              <a:ext uri="{FF2B5EF4-FFF2-40B4-BE49-F238E27FC236}">
                <a16:creationId xmlns:a16="http://schemas.microsoft.com/office/drawing/2014/main" id="{94728AC0-91DB-92F7-5C77-194BE2716285}"/>
              </a:ext>
            </a:extLst>
          </p:cNvPr>
          <p:cNvPicPr>
            <a:picLocks noChangeAspect="1"/>
          </p:cNvPicPr>
          <p:nvPr/>
        </p:nvPicPr>
        <p:blipFill>
          <a:blip r:embed="rId2"/>
          <a:stretch>
            <a:fillRect/>
          </a:stretch>
        </p:blipFill>
        <p:spPr>
          <a:xfrm>
            <a:off x="692787" y="4458623"/>
            <a:ext cx="3061779" cy="1379957"/>
          </a:xfrm>
          <a:prstGeom prst="rect">
            <a:avLst/>
          </a:prstGeom>
        </p:spPr>
      </p:pic>
      <p:pic>
        <p:nvPicPr>
          <p:cNvPr id="8" name="Picture 7">
            <a:extLst>
              <a:ext uri="{FF2B5EF4-FFF2-40B4-BE49-F238E27FC236}">
                <a16:creationId xmlns:a16="http://schemas.microsoft.com/office/drawing/2014/main" id="{A3275EAD-C306-76E8-397A-E9F144DC734F}"/>
              </a:ext>
            </a:extLst>
          </p:cNvPr>
          <p:cNvPicPr>
            <a:picLocks noChangeAspect="1"/>
          </p:cNvPicPr>
          <p:nvPr/>
        </p:nvPicPr>
        <p:blipFill>
          <a:blip r:embed="rId3"/>
          <a:stretch>
            <a:fillRect/>
          </a:stretch>
        </p:blipFill>
        <p:spPr>
          <a:xfrm>
            <a:off x="8234793" y="1269000"/>
            <a:ext cx="3729446" cy="2585828"/>
          </a:xfrm>
          <a:prstGeom prst="rect">
            <a:avLst/>
          </a:prstGeom>
        </p:spPr>
      </p:pic>
      <p:pic>
        <p:nvPicPr>
          <p:cNvPr id="9" name="Picture 8">
            <a:extLst>
              <a:ext uri="{FF2B5EF4-FFF2-40B4-BE49-F238E27FC236}">
                <a16:creationId xmlns:a16="http://schemas.microsoft.com/office/drawing/2014/main" id="{64D1557C-DC7D-213B-3DC7-17D2D9B5D662}"/>
              </a:ext>
            </a:extLst>
          </p:cNvPr>
          <p:cNvPicPr>
            <a:picLocks noChangeAspect="1"/>
          </p:cNvPicPr>
          <p:nvPr/>
        </p:nvPicPr>
        <p:blipFill>
          <a:blip r:embed="rId4"/>
          <a:stretch>
            <a:fillRect/>
          </a:stretch>
        </p:blipFill>
        <p:spPr>
          <a:xfrm>
            <a:off x="3754566" y="4652749"/>
            <a:ext cx="4682867" cy="1789760"/>
          </a:xfrm>
          <a:prstGeom prst="rect">
            <a:avLst/>
          </a:prstGeom>
        </p:spPr>
      </p:pic>
      <p:pic>
        <p:nvPicPr>
          <p:cNvPr id="5" name="Picture 4">
            <a:extLst>
              <a:ext uri="{FF2B5EF4-FFF2-40B4-BE49-F238E27FC236}">
                <a16:creationId xmlns:a16="http://schemas.microsoft.com/office/drawing/2014/main" id="{A085ED73-1185-B3DE-5A8F-02BDCD484694}"/>
              </a:ext>
            </a:extLst>
          </p:cNvPr>
          <p:cNvPicPr>
            <a:picLocks noChangeAspect="1"/>
          </p:cNvPicPr>
          <p:nvPr/>
        </p:nvPicPr>
        <p:blipFill>
          <a:blip r:embed="rId5"/>
          <a:stretch>
            <a:fillRect/>
          </a:stretch>
        </p:blipFill>
        <p:spPr>
          <a:xfrm>
            <a:off x="9322137" y="3752787"/>
            <a:ext cx="2502539" cy="1964928"/>
          </a:xfrm>
          <a:prstGeom prst="rect">
            <a:avLst/>
          </a:prstGeom>
        </p:spPr>
      </p:pic>
    </p:spTree>
    <p:extLst>
      <p:ext uri="{BB962C8B-B14F-4D97-AF65-F5344CB8AC3E}">
        <p14:creationId xmlns:p14="http://schemas.microsoft.com/office/powerpoint/2010/main" val="1222733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502230"/>
            <a:ext cx="10706100" cy="4429626"/>
          </a:xfrm>
        </p:spPr>
        <p:txBody>
          <a:bodyPr/>
          <a:lstStyle/>
          <a:p>
            <a:pPr>
              <a:lnSpc>
                <a:spcPct val="100000"/>
              </a:lnSpc>
              <a:spcBef>
                <a:spcPts val="600"/>
              </a:spcBef>
              <a:spcAft>
                <a:spcPts val="0"/>
              </a:spcAft>
            </a:pPr>
            <a:r>
              <a:rPr lang="en-US" sz="1800" dirty="0"/>
              <a:t>Objective of combining measurement with models </a:t>
            </a:r>
            <a:br>
              <a:rPr lang="en-US" sz="1800" dirty="0"/>
            </a:br>
            <a:r>
              <a:rPr lang="en-US" sz="1800" dirty="0"/>
              <a:t>is to reduce data uncertainty</a:t>
            </a:r>
          </a:p>
          <a:p>
            <a:pPr>
              <a:lnSpc>
                <a:spcPct val="100000"/>
              </a:lnSpc>
              <a:spcBef>
                <a:spcPts val="600"/>
              </a:spcBef>
              <a:spcAft>
                <a:spcPts val="0"/>
              </a:spcAft>
            </a:pPr>
            <a:r>
              <a:rPr lang="en-US" sz="1800" dirty="0"/>
              <a:t>Sources of solar data uncertainty</a:t>
            </a:r>
          </a:p>
          <a:p>
            <a:pPr marL="285750" indent="-285750">
              <a:lnSpc>
                <a:spcPct val="100000"/>
              </a:lnSpc>
              <a:spcBef>
                <a:spcPts val="600"/>
              </a:spcBef>
              <a:spcAft>
                <a:spcPts val="0"/>
              </a:spcAft>
              <a:buFont typeface="Arial" panose="020B0604020202020204" pitchFamily="34" charset="0"/>
              <a:buChar char="•"/>
            </a:pPr>
            <a:r>
              <a:rPr lang="en-US" sz="1800" b="1" dirty="0"/>
              <a:t>Solar measurements and models</a:t>
            </a:r>
          </a:p>
          <a:p>
            <a:pPr marL="285750" indent="-285750">
              <a:lnSpc>
                <a:spcPct val="100000"/>
              </a:lnSpc>
              <a:spcBef>
                <a:spcPts val="600"/>
              </a:spcBef>
              <a:spcAft>
                <a:spcPts val="0"/>
              </a:spcAft>
              <a:buFont typeface="Arial" panose="020B0604020202020204" pitchFamily="34" charset="0"/>
              <a:buChar char="•"/>
            </a:pPr>
            <a:r>
              <a:rPr lang="en-US" sz="1800" dirty="0"/>
              <a:t>Solar resource variability</a:t>
            </a:r>
          </a:p>
          <a:p>
            <a:pPr marL="285750" indent="-285750">
              <a:lnSpc>
                <a:spcPct val="100000"/>
              </a:lnSpc>
              <a:spcBef>
                <a:spcPts val="600"/>
              </a:spcBef>
              <a:spcAft>
                <a:spcPts val="0"/>
              </a:spcAft>
              <a:buFont typeface="Arial" panose="020B0604020202020204" pitchFamily="34" charset="0"/>
              <a:buChar char="•"/>
            </a:pPr>
            <a:r>
              <a:rPr lang="en-US" sz="1800" dirty="0"/>
              <a:t>Climate change and long term trends</a:t>
            </a:r>
          </a:p>
          <a:p>
            <a:pPr>
              <a:lnSpc>
                <a:spcPct val="100000"/>
              </a:lnSpc>
              <a:spcBef>
                <a:spcPts val="600"/>
              </a:spcBef>
              <a:spcAft>
                <a:spcPts val="0"/>
              </a:spcAft>
            </a:pPr>
            <a:endParaRPr lang="en-US" sz="1800" b="1" dirty="0">
              <a:solidFill>
                <a:schemeClr val="accent1"/>
              </a:solidFill>
            </a:endParaRPr>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3DAF5DAF-8DDF-3C4B-AC1F-106513F89682}"/>
              </a:ext>
            </a:extLst>
          </p:cNvPr>
          <p:cNvSpPr txBox="1"/>
          <p:nvPr/>
        </p:nvSpPr>
        <p:spPr>
          <a:xfrm>
            <a:off x="469900" y="709688"/>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Uncertainty of solar resource</a:t>
            </a:r>
          </a:p>
        </p:txBody>
      </p:sp>
      <p:pic>
        <p:nvPicPr>
          <p:cNvPr id="5" name="Picture 4">
            <a:extLst>
              <a:ext uri="{FF2B5EF4-FFF2-40B4-BE49-F238E27FC236}">
                <a16:creationId xmlns:a16="http://schemas.microsoft.com/office/drawing/2014/main" id="{1BBAA6D5-7A4C-18D6-8FAD-54A72C2858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2537" y="1276699"/>
            <a:ext cx="5728314" cy="3125026"/>
          </a:xfrm>
          <a:prstGeom prst="rect">
            <a:avLst/>
          </a:prstGeom>
        </p:spPr>
      </p:pic>
      <p:sp>
        <p:nvSpPr>
          <p:cNvPr id="6" name="Oval 5">
            <a:extLst>
              <a:ext uri="{FF2B5EF4-FFF2-40B4-BE49-F238E27FC236}">
                <a16:creationId xmlns:a16="http://schemas.microsoft.com/office/drawing/2014/main" id="{E4845134-FABA-BBFF-CF9D-247D8F77738E}"/>
              </a:ext>
            </a:extLst>
          </p:cNvPr>
          <p:cNvSpPr/>
          <p:nvPr/>
        </p:nvSpPr>
        <p:spPr>
          <a:xfrm>
            <a:off x="6471138" y="1276698"/>
            <a:ext cx="513744" cy="2211977"/>
          </a:xfrm>
          <a:prstGeom prst="ellipse">
            <a:avLst/>
          </a:prstGeom>
          <a:noFill/>
          <a:ln w="25400">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sp>
        <p:nvSpPr>
          <p:cNvPr id="7" name="Oval 6">
            <a:extLst>
              <a:ext uri="{FF2B5EF4-FFF2-40B4-BE49-F238E27FC236}">
                <a16:creationId xmlns:a16="http://schemas.microsoft.com/office/drawing/2014/main" id="{42DC65A7-4429-A506-F661-1D8E24DBC186}"/>
              </a:ext>
            </a:extLst>
          </p:cNvPr>
          <p:cNvSpPr/>
          <p:nvPr/>
        </p:nvSpPr>
        <p:spPr>
          <a:xfrm>
            <a:off x="7724500" y="2464526"/>
            <a:ext cx="298163" cy="1150423"/>
          </a:xfrm>
          <a:prstGeom prst="ellipse">
            <a:avLst/>
          </a:prstGeom>
          <a:noFill/>
          <a:ln w="25400">
            <a:solidFill>
              <a:schemeClr val="accent1"/>
            </a:solidFill>
          </a:ln>
        </p:spPr>
        <p:style>
          <a:lnRef idx="2">
            <a:schemeClr val="accent1"/>
          </a:lnRef>
          <a:fillRef idx="1001">
            <a:schemeClr val="lt2"/>
          </a:fillRef>
          <a:effectRef idx="0">
            <a:schemeClr val="accent1"/>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56D9A53B-0195-72DD-3384-B25FC61DBC29}"/>
              </a:ext>
            </a:extLst>
          </p:cNvPr>
          <p:cNvSpPr txBox="1"/>
          <p:nvPr/>
        </p:nvSpPr>
        <p:spPr>
          <a:xfrm>
            <a:off x="6520396" y="4575036"/>
            <a:ext cx="5410455" cy="1815882"/>
          </a:xfrm>
          <a:prstGeom prst="rect">
            <a:avLst/>
          </a:prstGeom>
          <a:noFill/>
        </p:spPr>
        <p:txBody>
          <a:bodyPr wrap="none" rtlCol="0">
            <a:spAutoFit/>
          </a:bodyPr>
          <a:lstStyle/>
          <a:p>
            <a:r>
              <a:rPr lang="en-GB" sz="1600" dirty="0">
                <a:solidFill>
                  <a:schemeClr val="accent1"/>
                </a:solidFill>
              </a:rPr>
              <a:t>12 months of measurements reduces model uncertainty</a:t>
            </a:r>
          </a:p>
          <a:p>
            <a:pPr marL="285750" indent="-285750">
              <a:buFont typeface="Arial" panose="020B0604020202020204" pitchFamily="34" charset="0"/>
              <a:buChar char="•"/>
            </a:pPr>
            <a:r>
              <a:rPr lang="en-GB" sz="1600" dirty="0">
                <a:solidFill>
                  <a:schemeClr val="accent1"/>
                </a:solidFill>
              </a:rPr>
              <a:t>GHI from 4-9 to 4-6%</a:t>
            </a:r>
          </a:p>
          <a:p>
            <a:pPr marL="285750" indent="-285750">
              <a:buFont typeface="Arial" panose="020B0604020202020204" pitchFamily="34" charset="0"/>
              <a:buChar char="•"/>
            </a:pPr>
            <a:r>
              <a:rPr lang="en-GB" sz="1600" dirty="0">
                <a:solidFill>
                  <a:schemeClr val="accent1"/>
                </a:solidFill>
              </a:rPr>
              <a:t>DNI from 8-16 to 5-8%</a:t>
            </a:r>
          </a:p>
          <a:p>
            <a:pPr marL="285750" indent="-285750">
              <a:buFont typeface="Arial" panose="020B0604020202020204" pitchFamily="34" charset="0"/>
              <a:buChar char="•"/>
            </a:pPr>
            <a:endParaRPr lang="en-GB" sz="1600" dirty="0">
              <a:solidFill>
                <a:schemeClr val="accent1"/>
              </a:solidFill>
            </a:endParaRPr>
          </a:p>
          <a:p>
            <a:r>
              <a:rPr lang="en-US" sz="1600" dirty="0"/>
              <a:t>The longer the measurements, the lower the uncertainty </a:t>
            </a:r>
            <a:br>
              <a:rPr lang="en-US" sz="1600" dirty="0"/>
            </a:br>
            <a:r>
              <a:rPr lang="en-US" sz="1600" dirty="0"/>
              <a:t>of the solar model</a:t>
            </a:r>
            <a:endParaRPr lang="en-GB" sz="1600" dirty="0">
              <a:solidFill>
                <a:schemeClr val="accent1"/>
              </a:solidFill>
            </a:endParaRPr>
          </a:p>
          <a:p>
            <a:pPr marL="285750" indent="-285750">
              <a:buFont typeface="Arial" panose="020B0604020202020204" pitchFamily="34" charset="0"/>
              <a:buChar char="•"/>
            </a:pPr>
            <a:endParaRPr lang="en-GB" sz="1600" dirty="0">
              <a:solidFill>
                <a:schemeClr val="accent1"/>
              </a:solidFill>
            </a:endParaRPr>
          </a:p>
        </p:txBody>
      </p:sp>
      <p:cxnSp>
        <p:nvCxnSpPr>
          <p:cNvPr id="9" name="Straight Arrow Connector 8">
            <a:extLst>
              <a:ext uri="{FF2B5EF4-FFF2-40B4-BE49-F238E27FC236}">
                <a16:creationId xmlns:a16="http://schemas.microsoft.com/office/drawing/2014/main" id="{788A54B3-9079-1311-D1E6-5D60D859DBFF}"/>
              </a:ext>
            </a:extLst>
          </p:cNvPr>
          <p:cNvCxnSpPr>
            <a:cxnSpLocks/>
          </p:cNvCxnSpPr>
          <p:nvPr/>
        </p:nvCxnSpPr>
        <p:spPr>
          <a:xfrm>
            <a:off x="6769873" y="4401725"/>
            <a:ext cx="1103708" cy="0"/>
          </a:xfrm>
          <a:prstGeom prst="straightConnector1">
            <a:avLst/>
          </a:prstGeom>
          <a:ln w="28575">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F71EEB0-4786-F03A-0011-F74708C4129F}"/>
              </a:ext>
            </a:extLst>
          </p:cNvPr>
          <p:cNvPicPr>
            <a:picLocks noChangeAspect="1"/>
          </p:cNvPicPr>
          <p:nvPr/>
        </p:nvPicPr>
        <p:blipFill>
          <a:blip r:embed="rId3"/>
          <a:stretch>
            <a:fillRect/>
          </a:stretch>
        </p:blipFill>
        <p:spPr>
          <a:xfrm>
            <a:off x="876300" y="3958441"/>
            <a:ext cx="3094177" cy="1675312"/>
          </a:xfrm>
          <a:prstGeom prst="rect">
            <a:avLst/>
          </a:prstGeom>
        </p:spPr>
      </p:pic>
    </p:spTree>
    <p:extLst>
      <p:ext uri="{BB962C8B-B14F-4D97-AF65-F5344CB8AC3E}">
        <p14:creationId xmlns:p14="http://schemas.microsoft.com/office/powerpoint/2010/main" val="3749283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096EB-65F9-51C3-E191-22E62EBF7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64BBB9-C7CF-6549-A165-553EB28F7A65}"/>
              </a:ext>
            </a:extLst>
          </p:cNvPr>
          <p:cNvSpPr>
            <a:spLocks noGrp="1"/>
          </p:cNvSpPr>
          <p:nvPr>
            <p:ph type="title"/>
          </p:nvPr>
        </p:nvSpPr>
        <p:spPr>
          <a:xfrm>
            <a:off x="515997" y="379827"/>
            <a:ext cx="12336878" cy="387798"/>
          </a:xfrm>
        </p:spPr>
        <p:txBody>
          <a:bodyPr wrap="square">
            <a:spAutoFit/>
          </a:bodyPr>
          <a:lstStyle/>
          <a:p>
            <a:pPr algn="l"/>
            <a:r>
              <a:rPr lang="en-US" b="1" noProof="0" dirty="0">
                <a:solidFill>
                  <a:srgbClr val="E44848"/>
                </a:solidFill>
                <a:latin typeface="IBM Plex Sans"/>
              </a:rPr>
              <a:t>From uncertainty to probability of exceedance</a:t>
            </a:r>
          </a:p>
        </p:txBody>
      </p:sp>
      <p:sp>
        <p:nvSpPr>
          <p:cNvPr id="3" name="Content Placeholder 2">
            <a:extLst>
              <a:ext uri="{FF2B5EF4-FFF2-40B4-BE49-F238E27FC236}">
                <a16:creationId xmlns:a16="http://schemas.microsoft.com/office/drawing/2014/main" id="{E70714EC-F596-7F6D-7ECD-2ACBBB176166}"/>
              </a:ext>
            </a:extLst>
          </p:cNvPr>
          <p:cNvSpPr>
            <a:spLocks noGrp="1"/>
          </p:cNvSpPr>
          <p:nvPr>
            <p:ph sz="quarter" idx="11"/>
          </p:nvPr>
        </p:nvSpPr>
        <p:spPr>
          <a:xfrm>
            <a:off x="507287" y="1276699"/>
            <a:ext cx="8653041" cy="1810810"/>
          </a:xfrm>
          <a:noFill/>
        </p:spPr>
        <p:txBody>
          <a:bodyPr vert="horz" wrap="square" lIns="0" tIns="0" rIns="0" bIns="0" rtlCol="0" anchor="t">
            <a:noAutofit/>
          </a:bodyPr>
          <a:lstStyle/>
          <a:p>
            <a:r>
              <a:rPr lang="en-GB" sz="1600" dirty="0">
                <a:solidFill>
                  <a:schemeClr val="accent1"/>
                </a:solidFill>
              </a:rPr>
              <a:t>Uncertainty = P50 - P90</a:t>
            </a:r>
          </a:p>
          <a:p>
            <a:r>
              <a:rPr lang="en-US" sz="1600" dirty="0"/>
              <a:t>P50: Average yield — best estimate, 50% probability of exceedance, baseline</a:t>
            </a:r>
          </a:p>
          <a:p>
            <a:r>
              <a:rPr lang="en-US" sz="1600" dirty="0"/>
              <a:t>P75: 75% probability of exceedance</a:t>
            </a:r>
          </a:p>
          <a:p>
            <a:r>
              <a:rPr lang="en-US" sz="1600" dirty="0"/>
              <a:t>P90: Key lender metric — yield exceeded 90% of time</a:t>
            </a:r>
          </a:p>
          <a:p>
            <a:pPr marL="0" indent="0">
              <a:spcBef>
                <a:spcPts val="500"/>
              </a:spcBef>
              <a:buNone/>
            </a:pPr>
            <a:endParaRPr lang="en-US" sz="1600" noProof="0" dirty="0">
              <a:latin typeface="IBM Plex Sans"/>
            </a:endParaRPr>
          </a:p>
        </p:txBody>
      </p:sp>
      <p:sp>
        <p:nvSpPr>
          <p:cNvPr id="4" name="Footer Placeholder 3">
            <a:extLst>
              <a:ext uri="{FF2B5EF4-FFF2-40B4-BE49-F238E27FC236}">
                <a16:creationId xmlns:a16="http://schemas.microsoft.com/office/drawing/2014/main" id="{2CE393A0-E846-9C47-5566-A1C967F28BD7}"/>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Webinar: How site adaptation reduces your energy yield uncertainty | External</a:t>
            </a:r>
          </a:p>
        </p:txBody>
      </p:sp>
      <p:pic>
        <p:nvPicPr>
          <p:cNvPr id="9" name="Picture 8">
            <a:extLst>
              <a:ext uri="{FF2B5EF4-FFF2-40B4-BE49-F238E27FC236}">
                <a16:creationId xmlns:a16="http://schemas.microsoft.com/office/drawing/2014/main" id="{D3D51C0F-62B5-AEB5-E88E-9DCD52166310}"/>
              </a:ext>
            </a:extLst>
          </p:cNvPr>
          <p:cNvPicPr>
            <a:picLocks noChangeAspect="1"/>
          </p:cNvPicPr>
          <p:nvPr/>
        </p:nvPicPr>
        <p:blipFill>
          <a:blip r:embed="rId3"/>
          <a:stretch>
            <a:fillRect/>
          </a:stretch>
        </p:blipFill>
        <p:spPr>
          <a:xfrm>
            <a:off x="868894" y="3278967"/>
            <a:ext cx="4572662" cy="3025894"/>
          </a:xfrm>
          <a:prstGeom prst="rect">
            <a:avLst/>
          </a:prstGeom>
        </p:spPr>
      </p:pic>
      <p:cxnSp>
        <p:nvCxnSpPr>
          <p:cNvPr id="10" name="Straight Arrow Connector 9">
            <a:extLst>
              <a:ext uri="{FF2B5EF4-FFF2-40B4-BE49-F238E27FC236}">
                <a16:creationId xmlns:a16="http://schemas.microsoft.com/office/drawing/2014/main" id="{1729E4FA-4F4E-7862-43E0-DFE5FED2ACD2}"/>
              </a:ext>
            </a:extLst>
          </p:cNvPr>
          <p:cNvCxnSpPr>
            <a:cxnSpLocks/>
          </p:cNvCxnSpPr>
          <p:nvPr/>
        </p:nvCxnSpPr>
        <p:spPr>
          <a:xfrm>
            <a:off x="2562569" y="3329813"/>
            <a:ext cx="541149" cy="0"/>
          </a:xfrm>
          <a:prstGeom prst="straightConnector1">
            <a:avLst/>
          </a:prstGeom>
          <a:ln w="28575">
            <a:solidFill>
              <a:schemeClr val="tx2">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03844F3-A2D6-0CA3-8FEC-1400587C5AA3}"/>
              </a:ext>
            </a:extLst>
          </p:cNvPr>
          <p:cNvSpPr txBox="1"/>
          <p:nvPr/>
        </p:nvSpPr>
        <p:spPr>
          <a:xfrm>
            <a:off x="3691209" y="3211676"/>
            <a:ext cx="1643104" cy="276999"/>
          </a:xfrm>
          <a:prstGeom prst="rect">
            <a:avLst/>
          </a:prstGeom>
          <a:noFill/>
          <a:ln>
            <a:solidFill>
              <a:schemeClr val="tx2">
                <a:lumMod val="75000"/>
                <a:lumOff val="25000"/>
              </a:schemeClr>
            </a:solidFill>
          </a:ln>
        </p:spPr>
        <p:txBody>
          <a:bodyPr wrap="square" rtlCol="0">
            <a:spAutoFit/>
          </a:bodyPr>
          <a:lstStyle/>
          <a:p>
            <a:r>
              <a:rPr lang="en-GB" sz="1200" dirty="0">
                <a:solidFill>
                  <a:schemeClr val="tx2">
                    <a:lumMod val="75000"/>
                    <a:lumOff val="25000"/>
                  </a:schemeClr>
                </a:solidFill>
              </a:rPr>
              <a:t>Low uncertainty</a:t>
            </a:r>
          </a:p>
        </p:txBody>
      </p:sp>
      <p:cxnSp>
        <p:nvCxnSpPr>
          <p:cNvPr id="5" name="Straight Arrow Connector 4">
            <a:extLst>
              <a:ext uri="{FF2B5EF4-FFF2-40B4-BE49-F238E27FC236}">
                <a16:creationId xmlns:a16="http://schemas.microsoft.com/office/drawing/2014/main" id="{7F529EA0-7BE4-9258-DCFE-24FD34FBB67B}"/>
              </a:ext>
            </a:extLst>
          </p:cNvPr>
          <p:cNvCxnSpPr>
            <a:cxnSpLocks/>
          </p:cNvCxnSpPr>
          <p:nvPr/>
        </p:nvCxnSpPr>
        <p:spPr>
          <a:xfrm>
            <a:off x="2432355" y="4010768"/>
            <a:ext cx="801576" cy="0"/>
          </a:xfrm>
          <a:prstGeom prst="straightConnector1">
            <a:avLst/>
          </a:prstGeom>
          <a:ln w="28575">
            <a:solidFill>
              <a:srgbClr val="E44848"/>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3F1E732-576F-B1C8-147D-DF21CD0935EF}"/>
              </a:ext>
            </a:extLst>
          </p:cNvPr>
          <p:cNvSpPr txBox="1"/>
          <p:nvPr/>
        </p:nvSpPr>
        <p:spPr>
          <a:xfrm>
            <a:off x="3723318" y="3853424"/>
            <a:ext cx="1578886" cy="276999"/>
          </a:xfrm>
          <a:prstGeom prst="rect">
            <a:avLst/>
          </a:prstGeom>
          <a:noFill/>
          <a:ln>
            <a:solidFill>
              <a:srgbClr val="E44848"/>
            </a:solidFill>
          </a:ln>
        </p:spPr>
        <p:txBody>
          <a:bodyPr wrap="square" rtlCol="0">
            <a:spAutoFit/>
          </a:bodyPr>
          <a:lstStyle/>
          <a:p>
            <a:r>
              <a:rPr lang="en-GB" sz="1200" dirty="0">
                <a:solidFill>
                  <a:schemeClr val="accent1"/>
                </a:solidFill>
              </a:rPr>
              <a:t>High uncertainty</a:t>
            </a:r>
          </a:p>
        </p:txBody>
      </p:sp>
      <p:pic>
        <p:nvPicPr>
          <p:cNvPr id="15" name="Picture 14">
            <a:extLst>
              <a:ext uri="{FF2B5EF4-FFF2-40B4-BE49-F238E27FC236}">
                <a16:creationId xmlns:a16="http://schemas.microsoft.com/office/drawing/2014/main" id="{5F3B6516-0D80-1D59-57D1-FCACBFF6E327}"/>
              </a:ext>
            </a:extLst>
          </p:cNvPr>
          <p:cNvPicPr>
            <a:picLocks noChangeAspect="1"/>
          </p:cNvPicPr>
          <p:nvPr/>
        </p:nvPicPr>
        <p:blipFill>
          <a:blip r:embed="rId4"/>
          <a:stretch>
            <a:fillRect/>
          </a:stretch>
        </p:blipFill>
        <p:spPr>
          <a:xfrm>
            <a:off x="7716242" y="2572786"/>
            <a:ext cx="3866945" cy="3008515"/>
          </a:xfrm>
          <a:prstGeom prst="rect">
            <a:avLst/>
          </a:prstGeom>
        </p:spPr>
      </p:pic>
    </p:spTree>
    <p:extLst>
      <p:ext uri="{BB962C8B-B14F-4D97-AF65-F5344CB8AC3E}">
        <p14:creationId xmlns:p14="http://schemas.microsoft.com/office/powerpoint/2010/main" val="424238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F2E57-79F9-26DC-3E35-72FB47F72A63}"/>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01362D9C-9411-2187-A485-0D345EB7D5F2}"/>
              </a:ext>
            </a:extLst>
          </p:cNvPr>
          <p:cNvSpPr>
            <a:spLocks noGrp="1"/>
          </p:cNvSpPr>
          <p:nvPr>
            <p:ph type="body" sz="quarter" idx="11"/>
          </p:nvPr>
        </p:nvSpPr>
        <p:spPr>
          <a:xfrm>
            <a:off x="609600" y="1379764"/>
            <a:ext cx="11228614" cy="4552091"/>
          </a:xfrm>
        </p:spPr>
        <p:txBody>
          <a:bodyPr/>
          <a:lstStyle/>
          <a:p>
            <a:r>
              <a:rPr lang="en-US" sz="1800" dirty="0"/>
              <a:t>Reducing uncertainty in solar data and energy yield calculations narrows the gap </a:t>
            </a:r>
            <a:br>
              <a:rPr lang="en-US" sz="1800" dirty="0"/>
            </a:br>
            <a:r>
              <a:rPr lang="en-US" sz="1800" dirty="0"/>
              <a:t>between ‘expected’ and ‘bankable’</a:t>
            </a:r>
          </a:p>
          <a:p>
            <a:pPr marL="742950" lvl="1" indent="-285750">
              <a:buFont typeface="Arial" panose="020B0604020202020204" pitchFamily="34" charset="0"/>
              <a:buChar char="•"/>
            </a:pPr>
            <a:r>
              <a:rPr lang="en-US" sz="1800" dirty="0"/>
              <a:t>More accurate P50</a:t>
            </a:r>
          </a:p>
          <a:p>
            <a:pPr marL="742950" lvl="1" indent="-285750">
              <a:buFont typeface="Arial" panose="020B0604020202020204" pitchFamily="34" charset="0"/>
              <a:buChar char="•"/>
            </a:pPr>
            <a:r>
              <a:rPr lang="en-US" sz="1800" dirty="0"/>
              <a:t>Higher P90</a:t>
            </a:r>
          </a:p>
          <a:p>
            <a:endParaRPr lang="en-US" sz="1800" dirty="0"/>
          </a:p>
          <a:p>
            <a:r>
              <a:rPr lang="en-US" sz="1800" dirty="0"/>
              <a:t>Benefits of reduced uncertainty</a:t>
            </a:r>
          </a:p>
          <a:p>
            <a:pPr marL="742950" lvl="1" indent="-285750">
              <a:buFont typeface="Arial" panose="020B0604020202020204" pitchFamily="34" charset="0"/>
              <a:buChar char="•"/>
            </a:pPr>
            <a:r>
              <a:rPr lang="en-US" sz="1800" dirty="0"/>
              <a:t>Engineers: 	Design optimized to local geography</a:t>
            </a:r>
          </a:p>
          <a:p>
            <a:pPr marL="742950" lvl="1" indent="-285750">
              <a:buFont typeface="Arial" panose="020B0604020202020204" pitchFamily="34" charset="0"/>
              <a:buChar char="•"/>
            </a:pPr>
            <a:r>
              <a:rPr lang="en-US" sz="1800" dirty="0"/>
              <a:t>Banks: 		Higher loan, better DSCR, lower guarantees </a:t>
            </a:r>
          </a:p>
          <a:p>
            <a:pPr marL="742950" lvl="1" indent="-285750">
              <a:buFont typeface="Arial" panose="020B0604020202020204" pitchFamily="34" charset="0"/>
              <a:buChar char="•"/>
            </a:pPr>
            <a:r>
              <a:rPr lang="en-US" sz="1800" dirty="0"/>
              <a:t>Investors: 	Defensible base case, realistic risk assumptions, capital structure more efficient</a:t>
            </a:r>
          </a:p>
          <a:p>
            <a:pPr lvl="1"/>
            <a:endParaRPr lang="en-US" sz="1800" dirty="0"/>
          </a:p>
          <a:p>
            <a:pPr marL="285750" indent="-285750">
              <a:buFont typeface="Arial" panose="020B0604020202020204" pitchFamily="34" charset="0"/>
              <a:buChar char="•"/>
            </a:pPr>
            <a:endParaRPr lang="en-US" sz="1800" dirty="0"/>
          </a:p>
        </p:txBody>
      </p:sp>
      <p:sp>
        <p:nvSpPr>
          <p:cNvPr id="2" name="Zástupný objekt pre pätu 1">
            <a:extLst>
              <a:ext uri="{FF2B5EF4-FFF2-40B4-BE49-F238E27FC236}">
                <a16:creationId xmlns:a16="http://schemas.microsoft.com/office/drawing/2014/main" id="{D9AE0705-6C21-5588-62F0-9B185FDFE872}"/>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194D4846-96A4-D3FE-DAC4-594698BDFEA2}"/>
              </a:ext>
            </a:extLst>
          </p:cNvPr>
          <p:cNvSpPr txBox="1"/>
          <p:nvPr/>
        </p:nvSpPr>
        <p:spPr>
          <a:xfrm>
            <a:off x="4953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Benefits of reduced data uncertainty</a:t>
            </a:r>
          </a:p>
        </p:txBody>
      </p:sp>
      <p:sp>
        <p:nvSpPr>
          <p:cNvPr id="9" name="TextBox 8">
            <a:extLst>
              <a:ext uri="{FF2B5EF4-FFF2-40B4-BE49-F238E27FC236}">
                <a16:creationId xmlns:a16="http://schemas.microsoft.com/office/drawing/2014/main" id="{61DFAC98-3284-9FD1-BD85-D75B3D61C13A}"/>
              </a:ext>
            </a:extLst>
          </p:cNvPr>
          <p:cNvSpPr txBox="1"/>
          <p:nvPr/>
        </p:nvSpPr>
        <p:spPr>
          <a:xfrm>
            <a:off x="5501130" y="2431553"/>
            <a:ext cx="4148893" cy="646331"/>
          </a:xfrm>
          <a:prstGeom prst="rect">
            <a:avLst/>
          </a:prstGeom>
          <a:solidFill>
            <a:schemeClr val="accent3">
              <a:lumMod val="20000"/>
              <a:lumOff val="80000"/>
            </a:schemeClr>
          </a:solidFill>
        </p:spPr>
        <p:txBody>
          <a:bodyPr wrap="none" rtlCol="0">
            <a:spAutoFit/>
          </a:bodyPr>
          <a:lstStyle/>
          <a:p>
            <a:r>
              <a:rPr lang="en-US" dirty="0"/>
              <a:t>Risks are lower and better understood</a:t>
            </a:r>
            <a:br>
              <a:rPr lang="en-US" dirty="0"/>
            </a:br>
            <a:r>
              <a:rPr lang="en-US" dirty="0"/>
              <a:t>Higher confidence in calculation</a:t>
            </a:r>
          </a:p>
        </p:txBody>
      </p:sp>
      <p:sp>
        <p:nvSpPr>
          <p:cNvPr id="15" name="Right Arrow 14">
            <a:extLst>
              <a:ext uri="{FF2B5EF4-FFF2-40B4-BE49-F238E27FC236}">
                <a16:creationId xmlns:a16="http://schemas.microsoft.com/office/drawing/2014/main" id="{1943CE13-3746-F577-1DF8-C9BB8DFC3F4A}"/>
              </a:ext>
            </a:extLst>
          </p:cNvPr>
          <p:cNvSpPr/>
          <p:nvPr/>
        </p:nvSpPr>
        <p:spPr>
          <a:xfrm>
            <a:off x="4075912" y="2515769"/>
            <a:ext cx="820552" cy="477897"/>
          </a:xfrm>
          <a:prstGeom prst="rightArrow">
            <a:avLst/>
          </a:prstGeom>
          <a:solidFill>
            <a:schemeClr val="accent1">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09600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EF5F-B5C4-0815-8218-7BE044E55046}"/>
              </a:ext>
            </a:extLst>
          </p:cNvPr>
          <p:cNvSpPr>
            <a:spLocks noGrp="1"/>
          </p:cNvSpPr>
          <p:nvPr>
            <p:ph type="title"/>
          </p:nvPr>
        </p:nvSpPr>
        <p:spPr>
          <a:xfrm>
            <a:off x="1897650" y="2349000"/>
            <a:ext cx="8396700" cy="1167300"/>
          </a:xfrm>
        </p:spPr>
        <p:txBody>
          <a:bodyPr/>
          <a:lstStyle/>
          <a:p>
            <a:pPr>
              <a:lnSpc>
                <a:spcPct val="100000"/>
              </a:lnSpc>
            </a:pPr>
            <a:r>
              <a:rPr lang="sk-SK" dirty="0"/>
              <a:t>Topic 3 </a:t>
            </a:r>
            <a:br>
              <a:rPr lang="sk-SK" dirty="0"/>
            </a:br>
            <a:r>
              <a:rPr lang="en-US" dirty="0">
                <a:solidFill>
                  <a:schemeClr val="tx1"/>
                </a:solidFill>
              </a:rPr>
              <a:t>Management of large fleets of solar</a:t>
            </a:r>
          </a:p>
        </p:txBody>
      </p:sp>
    </p:spTree>
    <p:extLst>
      <p:ext uri="{BB962C8B-B14F-4D97-AF65-F5344CB8AC3E}">
        <p14:creationId xmlns:p14="http://schemas.microsoft.com/office/powerpoint/2010/main" val="746871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899E281A-911B-B4C0-F0A7-FAEA9AD38B4C}"/>
              </a:ext>
            </a:extLst>
          </p:cNvPr>
          <p:cNvSpPr>
            <a:spLocks noGrp="1"/>
          </p:cNvSpPr>
          <p:nvPr>
            <p:ph type="title"/>
          </p:nvPr>
        </p:nvSpPr>
        <p:spPr/>
        <p:txBody>
          <a:bodyPr/>
          <a:lstStyle/>
          <a:p>
            <a:r>
              <a:rPr lang="en-US" dirty="0"/>
              <a:t>Solar variability and how to manage it</a:t>
            </a:r>
          </a:p>
        </p:txBody>
      </p:sp>
      <p:sp>
        <p:nvSpPr>
          <p:cNvPr id="7" name="Zástupný objekt pre pätu 6">
            <a:extLst>
              <a:ext uri="{FF2B5EF4-FFF2-40B4-BE49-F238E27FC236}">
                <a16:creationId xmlns:a16="http://schemas.microsoft.com/office/drawing/2014/main" id="{4EC995C6-1D50-8C15-000E-08421ED921B8}"/>
              </a:ext>
            </a:extLst>
          </p:cNvPr>
          <p:cNvSpPr>
            <a:spLocks noGrp="1"/>
          </p:cNvSpPr>
          <p:nvPr>
            <p:ph type="ftr" sz="quarter" idx="14"/>
          </p:nvPr>
        </p:nvSpPr>
        <p:spPr>
          <a:xfrm>
            <a:off x="2219036" y="6484236"/>
            <a:ext cx="6576964" cy="184764"/>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17" name="Zástupný text 2">
            <a:extLst>
              <a:ext uri="{FF2B5EF4-FFF2-40B4-BE49-F238E27FC236}">
                <a16:creationId xmlns:a16="http://schemas.microsoft.com/office/drawing/2014/main" id="{84464BB0-6243-878E-6497-9FFC769298EE}"/>
              </a:ext>
            </a:extLst>
          </p:cNvPr>
          <p:cNvSpPr txBox="1">
            <a:spLocks/>
          </p:cNvSpPr>
          <p:nvPr/>
        </p:nvSpPr>
        <p:spPr>
          <a:xfrm>
            <a:off x="609600" y="1269000"/>
            <a:ext cx="10706100" cy="4662855"/>
          </a:xfrm>
          <a:prstGeom prst="rect">
            <a:avLst/>
          </a:prstGeom>
        </p:spPr>
        <p:txBody>
          <a:bodyPr vert="horz" wrap="square" lIns="0" tIns="0" rIns="0" bIns="0" rtlCol="0">
            <a:noAutofit/>
          </a:bodyPr>
          <a:lstStyle>
            <a:lvl1pPr marL="180975" indent="-180975"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400" kern="1200">
                <a:solidFill>
                  <a:schemeClr val="tx1"/>
                </a:solidFill>
                <a:latin typeface="+mn-lt"/>
                <a:ea typeface="+mn-ea"/>
                <a:cs typeface="+mn-cs"/>
              </a:defRPr>
            </a:lvl1pPr>
            <a:lvl2pPr marL="628650" indent="-171450"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200" kern="1200">
                <a:solidFill>
                  <a:schemeClr val="tx1"/>
                </a:solidFill>
                <a:latin typeface="+mn-lt"/>
                <a:ea typeface="+mn-ea"/>
                <a:cs typeface="+mn-cs"/>
              </a:defRPr>
            </a:lvl2pPr>
            <a:lvl3pPr marL="1074738" indent="-160338"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3pPr>
            <a:lvl4pPr marL="1522413" indent="-15081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4pPr>
            <a:lvl5pPr marL="1973263" indent="-14446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sz="1800" dirty="0"/>
              <a:t>Solar resource variability</a:t>
            </a:r>
          </a:p>
          <a:p>
            <a:pPr lvl="1"/>
            <a:r>
              <a:rPr lang="en-GB" sz="1800" dirty="0"/>
              <a:t>Seasonal variability</a:t>
            </a:r>
          </a:p>
          <a:p>
            <a:pPr lvl="1"/>
            <a:r>
              <a:rPr lang="en-GB" sz="1800" dirty="0"/>
              <a:t>Day-by-day variability</a:t>
            </a:r>
            <a:endParaRPr lang="en-EE" sz="1800" dirty="0"/>
          </a:p>
          <a:p>
            <a:pPr lvl="1"/>
            <a:r>
              <a:rPr lang="en-GB" sz="1800" dirty="0"/>
              <a:t>Short term variability and high frequency changes</a:t>
            </a:r>
            <a:endParaRPr lang="en-EE" sz="1800" dirty="0"/>
          </a:p>
          <a:p>
            <a:endParaRPr lang="en-GB" sz="1800" dirty="0"/>
          </a:p>
          <a:p>
            <a:pPr marL="342900" indent="-342900">
              <a:buFont typeface="+mj-lt"/>
              <a:buAutoNum type="arabicPeriod"/>
            </a:pPr>
            <a:r>
              <a:rPr lang="en-GB" sz="1800" dirty="0"/>
              <a:t>Historical data provide insights for design of PV systems, </a:t>
            </a:r>
            <a:br>
              <a:rPr lang="en-GB" sz="1800" dirty="0"/>
            </a:br>
            <a:r>
              <a:rPr lang="en-GB" sz="1800" dirty="0"/>
              <a:t>financing, managing the risks </a:t>
            </a:r>
          </a:p>
          <a:p>
            <a:pPr marL="342900" indent="-342900">
              <a:buFont typeface="+mj-lt"/>
              <a:buAutoNum type="arabicPeriod"/>
            </a:pPr>
            <a:endParaRPr lang="en-GB" sz="1800" dirty="0"/>
          </a:p>
          <a:p>
            <a:pPr marL="342900" indent="-342900">
              <a:buFont typeface="+mj-lt"/>
              <a:buAutoNum type="arabicPeriod"/>
            </a:pPr>
            <a:r>
              <a:rPr lang="en-GB" sz="1800" dirty="0"/>
              <a:t>Solar power operation needs forecast for next minutes, hours, days</a:t>
            </a:r>
          </a:p>
          <a:p>
            <a:pPr lvl="1"/>
            <a:r>
              <a:rPr lang="en-GB" sz="1800" dirty="0"/>
              <a:t>Technical management and trading</a:t>
            </a:r>
          </a:p>
          <a:p>
            <a:pPr lvl="1"/>
            <a:r>
              <a:rPr lang="en-GB" sz="1800" dirty="0"/>
              <a:t>Managing single system or entire portfolio</a:t>
            </a:r>
            <a:endParaRPr lang="en-EE" sz="1800" dirty="0"/>
          </a:p>
          <a:p>
            <a:endParaRPr lang="en-EE" sz="1800" dirty="0"/>
          </a:p>
          <a:p>
            <a:pPr marL="0" indent="0">
              <a:buNone/>
            </a:pPr>
            <a:endParaRPr lang="en-US" sz="1800" dirty="0"/>
          </a:p>
        </p:txBody>
      </p:sp>
      <p:pic>
        <p:nvPicPr>
          <p:cNvPr id="3" name="Picture 2">
            <a:extLst>
              <a:ext uri="{FF2B5EF4-FFF2-40B4-BE49-F238E27FC236}">
                <a16:creationId xmlns:a16="http://schemas.microsoft.com/office/drawing/2014/main" id="{9D259E21-398E-4251-AFB9-78D1A073EA8F}"/>
              </a:ext>
            </a:extLst>
          </p:cNvPr>
          <p:cNvPicPr>
            <a:picLocks noChangeAspect="1"/>
          </p:cNvPicPr>
          <p:nvPr/>
        </p:nvPicPr>
        <p:blipFill>
          <a:blip r:embed="rId2"/>
          <a:stretch>
            <a:fillRect/>
          </a:stretch>
        </p:blipFill>
        <p:spPr>
          <a:xfrm>
            <a:off x="8776185" y="4427432"/>
            <a:ext cx="2879209" cy="2005798"/>
          </a:xfrm>
          <a:prstGeom prst="rect">
            <a:avLst/>
          </a:prstGeom>
        </p:spPr>
      </p:pic>
      <p:pic>
        <p:nvPicPr>
          <p:cNvPr id="6" name="Picture 5">
            <a:extLst>
              <a:ext uri="{FF2B5EF4-FFF2-40B4-BE49-F238E27FC236}">
                <a16:creationId xmlns:a16="http://schemas.microsoft.com/office/drawing/2014/main" id="{97A97D4E-CF3C-BDFA-26EE-811282F2B589}"/>
              </a:ext>
            </a:extLst>
          </p:cNvPr>
          <p:cNvPicPr>
            <a:picLocks noChangeAspect="1"/>
          </p:cNvPicPr>
          <p:nvPr/>
        </p:nvPicPr>
        <p:blipFill>
          <a:blip r:embed="rId3"/>
          <a:stretch>
            <a:fillRect/>
          </a:stretch>
        </p:blipFill>
        <p:spPr>
          <a:xfrm>
            <a:off x="7122410" y="887890"/>
            <a:ext cx="4872679" cy="3259252"/>
          </a:xfrm>
          <a:prstGeom prst="rect">
            <a:avLst/>
          </a:prstGeom>
        </p:spPr>
      </p:pic>
    </p:spTree>
    <p:extLst>
      <p:ext uri="{BB962C8B-B14F-4D97-AF65-F5344CB8AC3E}">
        <p14:creationId xmlns:p14="http://schemas.microsoft.com/office/powerpoint/2010/main" val="1441022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44616-3A02-9BA8-974A-62FDFEE12018}"/>
            </a:ext>
          </a:extLst>
        </p:cNvPr>
        <p:cNvGrpSpPr/>
        <p:nvPr/>
      </p:nvGrpSpPr>
      <p:grpSpPr>
        <a:xfrm>
          <a:off x="0" y="0"/>
          <a:ext cx="0" cy="0"/>
          <a:chOff x="0" y="0"/>
          <a:chExt cx="0" cy="0"/>
        </a:xfrm>
      </p:grpSpPr>
      <p:sp>
        <p:nvSpPr>
          <p:cNvPr id="5" name="Nadpis 4">
            <a:extLst>
              <a:ext uri="{FF2B5EF4-FFF2-40B4-BE49-F238E27FC236}">
                <a16:creationId xmlns:a16="http://schemas.microsoft.com/office/drawing/2014/main" id="{A5BA8C3B-5D6E-92BE-EA53-EDFC8092077B}"/>
              </a:ext>
            </a:extLst>
          </p:cNvPr>
          <p:cNvSpPr>
            <a:spLocks noGrp="1"/>
          </p:cNvSpPr>
          <p:nvPr>
            <p:ph type="title"/>
          </p:nvPr>
        </p:nvSpPr>
        <p:spPr/>
        <p:txBody>
          <a:bodyPr/>
          <a:lstStyle/>
          <a:p>
            <a:r>
              <a:rPr lang="en-US" dirty="0"/>
              <a:t>Solar variability and how to manage it</a:t>
            </a:r>
          </a:p>
        </p:txBody>
      </p:sp>
      <p:sp>
        <p:nvSpPr>
          <p:cNvPr id="7" name="Zástupný objekt pre pätu 6">
            <a:extLst>
              <a:ext uri="{FF2B5EF4-FFF2-40B4-BE49-F238E27FC236}">
                <a16:creationId xmlns:a16="http://schemas.microsoft.com/office/drawing/2014/main" id="{08CAAE72-0211-B138-A318-193C4358CB1D}"/>
              </a:ext>
            </a:extLst>
          </p:cNvPr>
          <p:cNvSpPr>
            <a:spLocks noGrp="1"/>
          </p:cNvSpPr>
          <p:nvPr>
            <p:ph type="ftr" sz="quarter" idx="14"/>
          </p:nvPr>
        </p:nvSpPr>
        <p:spPr>
          <a:xfrm>
            <a:off x="2219036" y="6484236"/>
            <a:ext cx="6576964" cy="184764"/>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17" name="Zástupný text 2">
            <a:extLst>
              <a:ext uri="{FF2B5EF4-FFF2-40B4-BE49-F238E27FC236}">
                <a16:creationId xmlns:a16="http://schemas.microsoft.com/office/drawing/2014/main" id="{024952A2-6E5C-671E-7F94-CF9C19943A35}"/>
              </a:ext>
            </a:extLst>
          </p:cNvPr>
          <p:cNvSpPr txBox="1">
            <a:spLocks/>
          </p:cNvSpPr>
          <p:nvPr/>
        </p:nvSpPr>
        <p:spPr>
          <a:xfrm>
            <a:off x="609600" y="1269000"/>
            <a:ext cx="10706100" cy="4662855"/>
          </a:xfrm>
          <a:prstGeom prst="rect">
            <a:avLst/>
          </a:prstGeom>
        </p:spPr>
        <p:txBody>
          <a:bodyPr vert="horz" wrap="square" lIns="0" tIns="0" rIns="0" bIns="0" rtlCol="0">
            <a:noAutofit/>
          </a:bodyPr>
          <a:lstStyle>
            <a:lvl1pPr marL="180975" indent="-180975"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400" kern="1200">
                <a:solidFill>
                  <a:schemeClr val="tx1"/>
                </a:solidFill>
                <a:latin typeface="+mn-lt"/>
                <a:ea typeface="+mn-ea"/>
                <a:cs typeface="+mn-cs"/>
              </a:defRPr>
            </a:lvl1pPr>
            <a:lvl2pPr marL="628650" indent="-171450"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200" kern="1200">
                <a:solidFill>
                  <a:schemeClr val="tx1"/>
                </a:solidFill>
                <a:latin typeface="+mn-lt"/>
                <a:ea typeface="+mn-ea"/>
                <a:cs typeface="+mn-cs"/>
              </a:defRPr>
            </a:lvl2pPr>
            <a:lvl3pPr marL="1074738" indent="-160338"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3pPr>
            <a:lvl4pPr marL="1522413" indent="-15081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4pPr>
            <a:lvl5pPr marL="1973263" indent="-14446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sz="1800" dirty="0"/>
              <a:t>Solar resource variability</a:t>
            </a:r>
          </a:p>
          <a:p>
            <a:pPr lvl="1"/>
            <a:r>
              <a:rPr lang="en-GB" sz="1800" dirty="0"/>
              <a:t>Seasonal variability</a:t>
            </a:r>
          </a:p>
          <a:p>
            <a:pPr lvl="1"/>
            <a:r>
              <a:rPr lang="en-GB" sz="1800" dirty="0"/>
              <a:t>Day-by-day variability</a:t>
            </a:r>
            <a:endParaRPr lang="en-EE" sz="1800" dirty="0"/>
          </a:p>
          <a:p>
            <a:pPr lvl="1"/>
            <a:r>
              <a:rPr lang="en-GB" sz="1800" dirty="0"/>
              <a:t>Short term variability and high frequency changes</a:t>
            </a:r>
            <a:endParaRPr lang="en-EE" sz="1800" dirty="0"/>
          </a:p>
          <a:p>
            <a:endParaRPr lang="en-GB" sz="1800" dirty="0"/>
          </a:p>
          <a:p>
            <a:pPr marL="342900" indent="-342900">
              <a:buFont typeface="+mj-lt"/>
              <a:buAutoNum type="arabicPeriod"/>
            </a:pPr>
            <a:r>
              <a:rPr lang="en-GB" sz="1800" dirty="0"/>
              <a:t>Historical data provide insights for design of PV systems, </a:t>
            </a:r>
            <a:br>
              <a:rPr lang="en-GB" sz="1800" dirty="0"/>
            </a:br>
            <a:r>
              <a:rPr lang="en-GB" sz="1800" dirty="0"/>
              <a:t>financing, managing the risks </a:t>
            </a:r>
          </a:p>
          <a:p>
            <a:pPr marL="342900" indent="-342900">
              <a:buFont typeface="+mj-lt"/>
              <a:buAutoNum type="arabicPeriod"/>
            </a:pPr>
            <a:endParaRPr lang="en-GB" sz="1800" dirty="0"/>
          </a:p>
          <a:p>
            <a:pPr marL="342900" indent="-342900">
              <a:buFont typeface="+mj-lt"/>
              <a:buAutoNum type="arabicPeriod"/>
            </a:pPr>
            <a:r>
              <a:rPr lang="en-GB" sz="1800" b="1" dirty="0">
                <a:solidFill>
                  <a:schemeClr val="accent1"/>
                </a:solidFill>
              </a:rPr>
              <a:t>Solar power operation needs forecast for next minutes, hours days</a:t>
            </a:r>
          </a:p>
          <a:p>
            <a:pPr lvl="1"/>
            <a:r>
              <a:rPr lang="en-GB" sz="1800" dirty="0"/>
              <a:t>Technical management and trading</a:t>
            </a:r>
          </a:p>
          <a:p>
            <a:pPr lvl="1"/>
            <a:r>
              <a:rPr lang="en-GB" sz="1800" dirty="0"/>
              <a:t>Managing single system or entire portfolio</a:t>
            </a:r>
            <a:endParaRPr lang="en-EE" sz="1800" dirty="0"/>
          </a:p>
          <a:p>
            <a:endParaRPr lang="en-EE" sz="1800" dirty="0"/>
          </a:p>
          <a:p>
            <a:pPr marL="0" indent="0">
              <a:buNone/>
            </a:pPr>
            <a:endParaRPr lang="en-US" sz="1800" dirty="0"/>
          </a:p>
        </p:txBody>
      </p:sp>
      <p:pic>
        <p:nvPicPr>
          <p:cNvPr id="2" name="Google Shape;145;p9">
            <a:extLst>
              <a:ext uri="{FF2B5EF4-FFF2-40B4-BE49-F238E27FC236}">
                <a16:creationId xmlns:a16="http://schemas.microsoft.com/office/drawing/2014/main" id="{4B14FE42-5FA7-6007-CDA7-EE5BE67D249E}"/>
              </a:ext>
            </a:extLst>
          </p:cNvPr>
          <p:cNvPicPr preferRelativeResize="0"/>
          <p:nvPr/>
        </p:nvPicPr>
        <p:blipFill rotWithShape="1">
          <a:blip r:embed="rId2">
            <a:alphaModFix/>
          </a:blip>
          <a:srcRect/>
          <a:stretch/>
        </p:blipFill>
        <p:spPr>
          <a:xfrm>
            <a:off x="7104184" y="1269000"/>
            <a:ext cx="4941277" cy="2718594"/>
          </a:xfrm>
          <a:prstGeom prst="rect">
            <a:avLst/>
          </a:prstGeom>
          <a:noFill/>
          <a:ln>
            <a:noFill/>
          </a:ln>
        </p:spPr>
      </p:pic>
    </p:spTree>
    <p:extLst>
      <p:ext uri="{BB962C8B-B14F-4D97-AF65-F5344CB8AC3E}">
        <p14:creationId xmlns:p14="http://schemas.microsoft.com/office/powerpoint/2010/main" val="2587079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8D6F-73C8-479A-B04E-4DF9B2EF1374}"/>
            </a:ext>
          </a:extLst>
        </p:cNvPr>
        <p:cNvGrpSpPr/>
        <p:nvPr/>
      </p:nvGrpSpPr>
      <p:grpSpPr>
        <a:xfrm>
          <a:off x="0" y="0"/>
          <a:ext cx="0" cy="0"/>
          <a:chOff x="0" y="0"/>
          <a:chExt cx="0" cy="0"/>
        </a:xfrm>
      </p:grpSpPr>
      <p:sp>
        <p:nvSpPr>
          <p:cNvPr id="5" name="Nadpis 4">
            <a:extLst>
              <a:ext uri="{FF2B5EF4-FFF2-40B4-BE49-F238E27FC236}">
                <a16:creationId xmlns:a16="http://schemas.microsoft.com/office/drawing/2014/main" id="{02D74EBF-52AA-B0D2-1587-E4598D6FBB46}"/>
              </a:ext>
            </a:extLst>
          </p:cNvPr>
          <p:cNvSpPr>
            <a:spLocks noGrp="1"/>
          </p:cNvSpPr>
          <p:nvPr>
            <p:ph type="title"/>
          </p:nvPr>
        </p:nvSpPr>
        <p:spPr/>
        <p:txBody>
          <a:bodyPr/>
          <a:lstStyle/>
          <a:p>
            <a:r>
              <a:rPr lang="en-US" dirty="0"/>
              <a:t>Solar forecasting approaches</a:t>
            </a:r>
          </a:p>
        </p:txBody>
      </p:sp>
      <p:sp>
        <p:nvSpPr>
          <p:cNvPr id="7" name="Zástupný objekt pre pätu 6">
            <a:extLst>
              <a:ext uri="{FF2B5EF4-FFF2-40B4-BE49-F238E27FC236}">
                <a16:creationId xmlns:a16="http://schemas.microsoft.com/office/drawing/2014/main" id="{865DE0D7-0DA1-5286-DB80-2028B30BD70A}"/>
              </a:ext>
            </a:extLst>
          </p:cNvPr>
          <p:cNvSpPr>
            <a:spLocks noGrp="1"/>
          </p:cNvSpPr>
          <p:nvPr>
            <p:ph type="ftr" sz="quarter" idx="14"/>
          </p:nvPr>
        </p:nvSpPr>
        <p:spPr>
          <a:xfrm>
            <a:off x="2219036" y="6484236"/>
            <a:ext cx="6576964" cy="184764"/>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17" name="Zástupný text 2">
            <a:extLst>
              <a:ext uri="{FF2B5EF4-FFF2-40B4-BE49-F238E27FC236}">
                <a16:creationId xmlns:a16="http://schemas.microsoft.com/office/drawing/2014/main" id="{99137AC0-6B3C-51FD-99BA-4C7E018BF79B}"/>
              </a:ext>
            </a:extLst>
          </p:cNvPr>
          <p:cNvSpPr txBox="1">
            <a:spLocks/>
          </p:cNvSpPr>
          <p:nvPr/>
        </p:nvSpPr>
        <p:spPr>
          <a:xfrm>
            <a:off x="609600" y="1269000"/>
            <a:ext cx="10706100" cy="4662855"/>
          </a:xfrm>
          <a:prstGeom prst="rect">
            <a:avLst/>
          </a:prstGeom>
        </p:spPr>
        <p:txBody>
          <a:bodyPr vert="horz" wrap="square" lIns="0" tIns="0" rIns="0" bIns="0" rtlCol="0">
            <a:noAutofit/>
          </a:bodyPr>
          <a:lstStyle>
            <a:lvl1pPr marL="180975" indent="-180975"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400" kern="1200">
                <a:solidFill>
                  <a:schemeClr val="tx1"/>
                </a:solidFill>
                <a:latin typeface="+mn-lt"/>
                <a:ea typeface="+mn-ea"/>
                <a:cs typeface="+mn-cs"/>
              </a:defRPr>
            </a:lvl1pPr>
            <a:lvl2pPr marL="628650" indent="-171450"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200" kern="1200">
                <a:solidFill>
                  <a:schemeClr val="tx1"/>
                </a:solidFill>
                <a:latin typeface="+mn-lt"/>
                <a:ea typeface="+mn-ea"/>
                <a:cs typeface="+mn-cs"/>
              </a:defRPr>
            </a:lvl2pPr>
            <a:lvl3pPr marL="1074738" indent="-160338"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3pPr>
            <a:lvl4pPr marL="1522413" indent="-15081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4pPr>
            <a:lvl5pPr marL="1973263" indent="-144463" algn="l" defTabSz="914400" rtl="0" eaLnBrk="1" latinLnBrk="0" hangingPunct="1">
              <a:lnSpc>
                <a:spcPct val="120000"/>
              </a:lnSpc>
              <a:spcBef>
                <a:spcPts val="0"/>
              </a:spcBef>
              <a:spcAft>
                <a:spcPts val="600"/>
              </a:spcAft>
              <a:buClr>
                <a:schemeClr val="accent1"/>
              </a:buClr>
              <a:buSzPct val="90000"/>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sz="1800" b="1" dirty="0"/>
              <a:t>Standard (raw) forecast</a:t>
            </a:r>
          </a:p>
          <a:p>
            <a:pPr lvl="1"/>
            <a:r>
              <a:rPr lang="en-GB" sz="1600" dirty="0"/>
              <a:t>Global numerical weather prediction (NWP) models</a:t>
            </a:r>
            <a:br>
              <a:rPr lang="en-GB" sz="1600" dirty="0"/>
            </a:br>
            <a:r>
              <a:rPr lang="en-GB" i="1" dirty="0"/>
              <a:t>up to 14 days</a:t>
            </a:r>
            <a:endParaRPr lang="en-GB" sz="1600" i="1" dirty="0"/>
          </a:p>
          <a:p>
            <a:pPr lvl="1"/>
            <a:r>
              <a:rPr lang="en-GB" sz="1600" dirty="0"/>
              <a:t>Nowcasting satellite model</a:t>
            </a:r>
            <a:br>
              <a:rPr lang="en-GB" sz="1600" dirty="0"/>
            </a:br>
            <a:r>
              <a:rPr lang="en-GB" i="1" dirty="0"/>
              <a:t>up to 4 hours</a:t>
            </a:r>
            <a:endParaRPr lang="en-GB" dirty="0"/>
          </a:p>
          <a:p>
            <a:pPr marL="0" lvl="0" indent="0">
              <a:buNone/>
            </a:pPr>
            <a:endParaRPr lang="en-GB" sz="1800" dirty="0"/>
          </a:p>
          <a:p>
            <a:pPr marL="0" lvl="0" indent="0">
              <a:buNone/>
            </a:pPr>
            <a:r>
              <a:rPr lang="en-GB" sz="1800" b="1" dirty="0"/>
              <a:t>Smart forecast</a:t>
            </a:r>
            <a:r>
              <a:rPr lang="en-GB" sz="1800" dirty="0"/>
              <a:t> = accuracy enhanced by: </a:t>
            </a:r>
          </a:p>
          <a:p>
            <a:pPr lvl="1"/>
            <a:r>
              <a:rPr lang="en-GB" sz="1600" dirty="0"/>
              <a:t>Data  monitored at power plants</a:t>
            </a:r>
          </a:p>
          <a:p>
            <a:pPr lvl="1"/>
            <a:r>
              <a:rPr lang="en-GB" sz="1600" dirty="0"/>
              <a:t>Price forecast (demand/supply)</a:t>
            </a:r>
          </a:p>
          <a:p>
            <a:pPr lvl="1"/>
            <a:r>
              <a:rPr lang="en-GB" sz="1600" dirty="0"/>
              <a:t>Grid operation forecast (curtailment)</a:t>
            </a:r>
          </a:p>
        </p:txBody>
      </p:sp>
      <p:pic>
        <p:nvPicPr>
          <p:cNvPr id="8" name="Picture 7">
            <a:extLst>
              <a:ext uri="{FF2B5EF4-FFF2-40B4-BE49-F238E27FC236}">
                <a16:creationId xmlns:a16="http://schemas.microsoft.com/office/drawing/2014/main" id="{447CBF29-6948-F90A-E0C3-F6D99C804519}"/>
              </a:ext>
            </a:extLst>
          </p:cNvPr>
          <p:cNvPicPr>
            <a:picLocks noChangeAspect="1"/>
          </p:cNvPicPr>
          <p:nvPr/>
        </p:nvPicPr>
        <p:blipFill>
          <a:blip r:embed="rId2"/>
          <a:stretch>
            <a:fillRect/>
          </a:stretch>
        </p:blipFill>
        <p:spPr>
          <a:xfrm>
            <a:off x="4876951" y="4511687"/>
            <a:ext cx="5418538" cy="1224414"/>
          </a:xfrm>
          <a:prstGeom prst="rect">
            <a:avLst/>
          </a:prstGeom>
        </p:spPr>
      </p:pic>
      <p:pic>
        <p:nvPicPr>
          <p:cNvPr id="2" name="Picture 1">
            <a:extLst>
              <a:ext uri="{FF2B5EF4-FFF2-40B4-BE49-F238E27FC236}">
                <a16:creationId xmlns:a16="http://schemas.microsoft.com/office/drawing/2014/main" id="{076706EF-FF11-35DB-12D1-A3AA3B80399A}"/>
              </a:ext>
            </a:extLst>
          </p:cNvPr>
          <p:cNvPicPr>
            <a:picLocks noChangeAspect="1"/>
          </p:cNvPicPr>
          <p:nvPr/>
        </p:nvPicPr>
        <p:blipFill>
          <a:blip r:embed="rId3"/>
          <a:stretch>
            <a:fillRect/>
          </a:stretch>
        </p:blipFill>
        <p:spPr>
          <a:xfrm>
            <a:off x="6382744" y="767625"/>
            <a:ext cx="5436249" cy="2389484"/>
          </a:xfrm>
          <a:prstGeom prst="rect">
            <a:avLst/>
          </a:prstGeom>
        </p:spPr>
      </p:pic>
      <p:pic>
        <p:nvPicPr>
          <p:cNvPr id="3" name="Picture 2">
            <a:extLst>
              <a:ext uri="{FF2B5EF4-FFF2-40B4-BE49-F238E27FC236}">
                <a16:creationId xmlns:a16="http://schemas.microsoft.com/office/drawing/2014/main" id="{B4730D99-83BF-FB6B-2A03-0C98BB5E7CFC}"/>
              </a:ext>
            </a:extLst>
          </p:cNvPr>
          <p:cNvPicPr>
            <a:picLocks noChangeAspect="1"/>
          </p:cNvPicPr>
          <p:nvPr/>
        </p:nvPicPr>
        <p:blipFill>
          <a:blip r:embed="rId4"/>
          <a:stretch>
            <a:fillRect/>
          </a:stretch>
        </p:blipFill>
        <p:spPr>
          <a:xfrm>
            <a:off x="6618248" y="3193553"/>
            <a:ext cx="4518102" cy="929861"/>
          </a:xfrm>
          <a:prstGeom prst="rect">
            <a:avLst/>
          </a:prstGeom>
        </p:spPr>
      </p:pic>
    </p:spTree>
    <p:extLst>
      <p:ext uri="{BB962C8B-B14F-4D97-AF65-F5344CB8AC3E}">
        <p14:creationId xmlns:p14="http://schemas.microsoft.com/office/powerpoint/2010/main" val="4277642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F79A7-BFAF-AEDC-6EFE-134666282BEB}"/>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692FADCD-04ED-92BE-E24C-BF9569DF9997}"/>
              </a:ext>
            </a:extLst>
          </p:cNvPr>
          <p:cNvSpPr>
            <a:spLocks noGrp="1"/>
          </p:cNvSpPr>
          <p:nvPr>
            <p:ph type="body" sz="quarter" idx="11"/>
          </p:nvPr>
        </p:nvSpPr>
        <p:spPr>
          <a:xfrm>
            <a:off x="609600" y="1269000"/>
            <a:ext cx="10706100" cy="4662855"/>
          </a:xfrm>
        </p:spPr>
        <p:txBody>
          <a:bodyPr/>
          <a:lstStyle/>
          <a:p>
            <a:r>
              <a:rPr lang="en-US" b="1" dirty="0"/>
              <a:t>1 location</a:t>
            </a:r>
          </a:p>
        </p:txBody>
      </p:sp>
      <p:sp>
        <p:nvSpPr>
          <p:cNvPr id="2" name="Zástupný objekt pre pätu 1">
            <a:extLst>
              <a:ext uri="{FF2B5EF4-FFF2-40B4-BE49-F238E27FC236}">
                <a16:creationId xmlns:a16="http://schemas.microsoft.com/office/drawing/2014/main" id="{78039939-C1CC-9E39-1122-25EE0E82A03E}"/>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D0E6E12D-A320-262C-5BD1-8F542629260C}"/>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Forecasting accuracy for 1 site vs portfolio (Spain)</a:t>
            </a:r>
          </a:p>
        </p:txBody>
      </p:sp>
      <p:pic>
        <p:nvPicPr>
          <p:cNvPr id="5" name="Picture 4">
            <a:extLst>
              <a:ext uri="{FF2B5EF4-FFF2-40B4-BE49-F238E27FC236}">
                <a16:creationId xmlns:a16="http://schemas.microsoft.com/office/drawing/2014/main" id="{4C59EA42-CE69-8693-E760-7A5BEF41E7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432" y="1757582"/>
            <a:ext cx="11120967" cy="4448387"/>
          </a:xfrm>
          <a:prstGeom prst="rect">
            <a:avLst/>
          </a:prstGeom>
        </p:spPr>
      </p:pic>
    </p:spTree>
    <p:extLst>
      <p:ext uri="{BB962C8B-B14F-4D97-AF65-F5344CB8AC3E}">
        <p14:creationId xmlns:p14="http://schemas.microsoft.com/office/powerpoint/2010/main" val="226459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E042-8342-822C-5667-D46E0E0F22DD}"/>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CDFF7D60-E83F-316C-E989-4D137B566DBC}"/>
              </a:ext>
            </a:extLst>
          </p:cNvPr>
          <p:cNvSpPr>
            <a:spLocks noGrp="1"/>
          </p:cNvSpPr>
          <p:nvPr>
            <p:ph type="body" sz="quarter" idx="11"/>
          </p:nvPr>
        </p:nvSpPr>
        <p:spPr>
          <a:xfrm>
            <a:off x="609600" y="1269000"/>
            <a:ext cx="10706100" cy="4662855"/>
          </a:xfrm>
        </p:spPr>
        <p:txBody>
          <a:bodyPr/>
          <a:lstStyle/>
          <a:p>
            <a:r>
              <a:rPr lang="en-US" b="1" dirty="0"/>
              <a:t>49 locations</a:t>
            </a:r>
          </a:p>
          <a:p>
            <a:endParaRPr lang="en-US" dirty="0"/>
          </a:p>
        </p:txBody>
      </p:sp>
      <p:sp>
        <p:nvSpPr>
          <p:cNvPr id="2" name="Zástupný objekt pre pätu 1">
            <a:extLst>
              <a:ext uri="{FF2B5EF4-FFF2-40B4-BE49-F238E27FC236}">
                <a16:creationId xmlns:a16="http://schemas.microsoft.com/office/drawing/2014/main" id="{2BA28C5F-AAA5-7A66-E99D-B919653E119E}"/>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A7E6F7D6-DF7A-635C-31D1-FAF916A68B4B}"/>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Forecasting </a:t>
            </a:r>
            <a:r>
              <a:rPr lang="en-GB" sz="2800" b="1" dirty="0">
                <a:solidFill>
                  <a:srgbClr val="E44848"/>
                </a:solidFill>
                <a:latin typeface="IBM Plex Sans"/>
              </a:rPr>
              <a:t>accuracy for 1 site vs portfolio (Spain)</a:t>
            </a:r>
          </a:p>
        </p:txBody>
      </p:sp>
      <p:pic>
        <p:nvPicPr>
          <p:cNvPr id="6" name="Picture 5">
            <a:extLst>
              <a:ext uri="{FF2B5EF4-FFF2-40B4-BE49-F238E27FC236}">
                <a16:creationId xmlns:a16="http://schemas.microsoft.com/office/drawing/2014/main" id="{98CB89EF-07E2-35C0-4F10-2140D0F89D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1842250"/>
            <a:ext cx="10985500" cy="4394200"/>
          </a:xfrm>
          <a:prstGeom prst="rect">
            <a:avLst/>
          </a:prstGeom>
        </p:spPr>
      </p:pic>
    </p:spTree>
    <p:extLst>
      <p:ext uri="{BB962C8B-B14F-4D97-AF65-F5344CB8AC3E}">
        <p14:creationId xmlns:p14="http://schemas.microsoft.com/office/powerpoint/2010/main" val="1176763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D1710-9D24-F709-54FA-B670029C522E}"/>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4C995454-519F-C1F5-4972-1E8EB6962A27}"/>
              </a:ext>
            </a:extLst>
          </p:cNvPr>
          <p:cNvSpPr>
            <a:spLocks noGrp="1"/>
          </p:cNvSpPr>
          <p:nvPr>
            <p:ph type="body" sz="quarter" idx="11"/>
          </p:nvPr>
        </p:nvSpPr>
        <p:spPr>
          <a:xfrm>
            <a:off x="609600" y="1269000"/>
            <a:ext cx="10706100" cy="4662855"/>
          </a:xfrm>
        </p:spPr>
        <p:txBody>
          <a:bodyPr/>
          <a:lstStyle/>
          <a:p>
            <a:r>
              <a:rPr lang="en-US" b="1" dirty="0"/>
              <a:t>196 locations</a:t>
            </a:r>
          </a:p>
          <a:p>
            <a:endParaRPr lang="en-US" dirty="0"/>
          </a:p>
        </p:txBody>
      </p:sp>
      <p:sp>
        <p:nvSpPr>
          <p:cNvPr id="2" name="Zástupný objekt pre pätu 1">
            <a:extLst>
              <a:ext uri="{FF2B5EF4-FFF2-40B4-BE49-F238E27FC236}">
                <a16:creationId xmlns:a16="http://schemas.microsoft.com/office/drawing/2014/main" id="{2DABFED1-B993-C864-E76F-A7F5FFBFFA31}"/>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14BCD48F-724B-7BB4-F7F1-33C51D04A7DC}"/>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Forecasting accuracy for 1 site vs portfolio (Spain)</a:t>
            </a:r>
          </a:p>
        </p:txBody>
      </p:sp>
      <p:pic>
        <p:nvPicPr>
          <p:cNvPr id="5" name="Picture 4">
            <a:extLst>
              <a:ext uri="{FF2B5EF4-FFF2-40B4-BE49-F238E27FC236}">
                <a16:creationId xmlns:a16="http://schemas.microsoft.com/office/drawing/2014/main" id="{08F3506F-23AB-A4D5-B07E-DE5FD5D50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899" y="1715249"/>
            <a:ext cx="10719043" cy="4287617"/>
          </a:xfrm>
          <a:prstGeom prst="rect">
            <a:avLst/>
          </a:prstGeom>
        </p:spPr>
      </p:pic>
    </p:spTree>
    <p:extLst>
      <p:ext uri="{BB962C8B-B14F-4D97-AF65-F5344CB8AC3E}">
        <p14:creationId xmlns:p14="http://schemas.microsoft.com/office/powerpoint/2010/main" val="3842269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8DDA6-10B6-AC25-AE4A-84BD3F834CB6}"/>
            </a:ext>
          </a:extLst>
        </p:cNvPr>
        <p:cNvGrpSpPr/>
        <p:nvPr/>
      </p:nvGrpSpPr>
      <p:grpSpPr>
        <a:xfrm>
          <a:off x="0" y="0"/>
          <a:ext cx="0" cy="0"/>
          <a:chOff x="0" y="0"/>
          <a:chExt cx="0" cy="0"/>
        </a:xfrm>
      </p:grpSpPr>
      <p:sp>
        <p:nvSpPr>
          <p:cNvPr id="2" name="Zástupný objekt pre pätu 1">
            <a:extLst>
              <a:ext uri="{FF2B5EF4-FFF2-40B4-BE49-F238E27FC236}">
                <a16:creationId xmlns:a16="http://schemas.microsoft.com/office/drawing/2014/main" id="{BD3186C3-8273-BC9D-D53E-0456382B2E6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2A4EFB28-47ED-BD7E-A0C9-9FC9D56B8744}"/>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Solar forecast accuracy (Slovakia)</a:t>
            </a:r>
          </a:p>
        </p:txBody>
      </p:sp>
      <p:pic>
        <p:nvPicPr>
          <p:cNvPr id="8" name="Picture 7">
            <a:extLst>
              <a:ext uri="{FF2B5EF4-FFF2-40B4-BE49-F238E27FC236}">
                <a16:creationId xmlns:a16="http://schemas.microsoft.com/office/drawing/2014/main" id="{054D719C-A4EE-C3D6-15B6-D82C0D535F1F}"/>
              </a:ext>
            </a:extLst>
          </p:cNvPr>
          <p:cNvPicPr>
            <a:picLocks noChangeAspect="1"/>
          </p:cNvPicPr>
          <p:nvPr/>
        </p:nvPicPr>
        <p:blipFill>
          <a:blip r:embed="rId2"/>
          <a:srcRect t="1" b="8352"/>
          <a:stretch>
            <a:fillRect/>
          </a:stretch>
        </p:blipFill>
        <p:spPr>
          <a:xfrm>
            <a:off x="2438400" y="3537192"/>
            <a:ext cx="9144000" cy="2484000"/>
          </a:xfrm>
          <a:prstGeom prst="rect">
            <a:avLst/>
          </a:prstGeom>
        </p:spPr>
      </p:pic>
      <p:sp>
        <p:nvSpPr>
          <p:cNvPr id="9" name="TextBox 8">
            <a:extLst>
              <a:ext uri="{FF2B5EF4-FFF2-40B4-BE49-F238E27FC236}">
                <a16:creationId xmlns:a16="http://schemas.microsoft.com/office/drawing/2014/main" id="{F1529DCB-E0ED-6F3C-8235-EE08DB35D526}"/>
              </a:ext>
            </a:extLst>
          </p:cNvPr>
          <p:cNvSpPr txBox="1"/>
          <p:nvPr/>
        </p:nvSpPr>
        <p:spPr>
          <a:xfrm>
            <a:off x="9287681" y="3267544"/>
            <a:ext cx="2375971" cy="261610"/>
          </a:xfrm>
          <a:prstGeom prst="rect">
            <a:avLst/>
          </a:prstGeom>
          <a:noFill/>
        </p:spPr>
        <p:txBody>
          <a:bodyPr wrap="none" rtlCol="0">
            <a:spAutoFit/>
          </a:bodyPr>
          <a:lstStyle/>
          <a:p>
            <a:r>
              <a:rPr lang="en-GB" sz="1100" dirty="0">
                <a:ea typeface="Roboto" panose="02000000000000000000" pitchFamily="2" charset="0"/>
              </a:rPr>
              <a:t>Day ahead PV power forecast (D1) </a:t>
            </a:r>
          </a:p>
        </p:txBody>
      </p:sp>
      <p:pic>
        <p:nvPicPr>
          <p:cNvPr id="12" name="Picture 11">
            <a:extLst>
              <a:ext uri="{FF2B5EF4-FFF2-40B4-BE49-F238E27FC236}">
                <a16:creationId xmlns:a16="http://schemas.microsoft.com/office/drawing/2014/main" id="{30DB57EC-7C21-EE4D-49A0-1F78CEB4BDC0}"/>
              </a:ext>
            </a:extLst>
          </p:cNvPr>
          <p:cNvPicPr>
            <a:picLocks noChangeAspect="1"/>
          </p:cNvPicPr>
          <p:nvPr/>
        </p:nvPicPr>
        <p:blipFill>
          <a:blip r:embed="rId3"/>
          <a:srcRect t="-415" b="12915"/>
          <a:stretch>
            <a:fillRect/>
          </a:stretch>
        </p:blipFill>
        <p:spPr>
          <a:xfrm>
            <a:off x="456149" y="1272046"/>
            <a:ext cx="4883828" cy="2016000"/>
          </a:xfrm>
          <a:prstGeom prst="rect">
            <a:avLst/>
          </a:prstGeom>
        </p:spPr>
      </p:pic>
      <p:sp>
        <p:nvSpPr>
          <p:cNvPr id="14" name="TextBox 13">
            <a:extLst>
              <a:ext uri="{FF2B5EF4-FFF2-40B4-BE49-F238E27FC236}">
                <a16:creationId xmlns:a16="http://schemas.microsoft.com/office/drawing/2014/main" id="{FEB1B5CB-40CB-B21F-387A-D7AE56693BC7}"/>
              </a:ext>
            </a:extLst>
          </p:cNvPr>
          <p:cNvSpPr txBox="1"/>
          <p:nvPr/>
        </p:nvSpPr>
        <p:spPr>
          <a:xfrm>
            <a:off x="2640071" y="6037269"/>
            <a:ext cx="9144000" cy="215444"/>
          </a:xfrm>
          <a:prstGeom prst="rect">
            <a:avLst/>
          </a:prstGeom>
          <a:noFill/>
        </p:spPr>
        <p:txBody>
          <a:bodyPr wrap="square" rtlCol="0">
            <a:spAutoFit/>
          </a:bodyPr>
          <a:lstStyle/>
          <a:p>
            <a:r>
              <a:rPr lang="en-SK" sz="800" dirty="0"/>
              <a:t>Jan 		             Apr 		                             Jul 		         	      Oct 		                    Dec </a:t>
            </a:r>
          </a:p>
        </p:txBody>
      </p:sp>
      <p:grpSp>
        <p:nvGrpSpPr>
          <p:cNvPr id="23" name="Group 22">
            <a:extLst>
              <a:ext uri="{FF2B5EF4-FFF2-40B4-BE49-F238E27FC236}">
                <a16:creationId xmlns:a16="http://schemas.microsoft.com/office/drawing/2014/main" id="{7A62C4EB-9407-1E3D-1796-E2B4D4BFF1D0}"/>
              </a:ext>
            </a:extLst>
          </p:cNvPr>
          <p:cNvGrpSpPr/>
          <p:nvPr/>
        </p:nvGrpSpPr>
        <p:grpSpPr>
          <a:xfrm>
            <a:off x="5493428" y="1347171"/>
            <a:ext cx="6558961" cy="1112635"/>
            <a:chOff x="5493428" y="1347171"/>
            <a:chExt cx="6558961" cy="1112635"/>
          </a:xfrm>
        </p:grpSpPr>
        <p:pic>
          <p:nvPicPr>
            <p:cNvPr id="18" name="Picture 17">
              <a:extLst>
                <a:ext uri="{FF2B5EF4-FFF2-40B4-BE49-F238E27FC236}">
                  <a16:creationId xmlns:a16="http://schemas.microsoft.com/office/drawing/2014/main" id="{3F5964FC-711E-3771-DCB3-1CCBFD003B35}"/>
                </a:ext>
              </a:extLst>
            </p:cNvPr>
            <p:cNvPicPr>
              <a:picLocks noChangeAspect="1"/>
            </p:cNvPicPr>
            <p:nvPr/>
          </p:nvPicPr>
          <p:blipFill>
            <a:blip r:embed="rId4"/>
            <a:stretch>
              <a:fillRect/>
            </a:stretch>
          </p:blipFill>
          <p:spPr>
            <a:xfrm>
              <a:off x="5493428" y="1347171"/>
              <a:ext cx="6558961" cy="1112635"/>
            </a:xfrm>
            <a:prstGeom prst="rect">
              <a:avLst/>
            </a:prstGeom>
          </p:spPr>
        </p:pic>
        <p:sp>
          <p:nvSpPr>
            <p:cNvPr id="15" name="TextBox 14">
              <a:extLst>
                <a:ext uri="{FF2B5EF4-FFF2-40B4-BE49-F238E27FC236}">
                  <a16:creationId xmlns:a16="http://schemas.microsoft.com/office/drawing/2014/main" id="{42DF019E-540D-FB88-D635-5776739C27A0}"/>
                </a:ext>
              </a:extLst>
            </p:cNvPr>
            <p:cNvSpPr txBox="1"/>
            <p:nvPr/>
          </p:nvSpPr>
          <p:spPr>
            <a:xfrm>
              <a:off x="5493428" y="1765101"/>
              <a:ext cx="2255062" cy="204736"/>
            </a:xfrm>
            <a:prstGeom prst="rect">
              <a:avLst/>
            </a:prstGeom>
            <a:solidFill>
              <a:schemeClr val="bg1"/>
            </a:solidFill>
          </p:spPr>
          <p:txBody>
            <a:bodyPr wrap="square" rtlCol="0">
              <a:spAutoFit/>
            </a:bodyPr>
            <a:lstStyle/>
            <a:p>
              <a:pPr>
                <a:lnSpc>
                  <a:spcPct val="80000"/>
                </a:lnSpc>
              </a:pPr>
              <a:r>
                <a:rPr lang="en-SK" sz="900" dirty="0"/>
                <a:t>Satellite-based PVOUT (reference)</a:t>
              </a:r>
            </a:p>
          </p:txBody>
        </p:sp>
        <p:sp>
          <p:nvSpPr>
            <p:cNvPr id="16" name="TextBox 15">
              <a:extLst>
                <a:ext uri="{FF2B5EF4-FFF2-40B4-BE49-F238E27FC236}">
                  <a16:creationId xmlns:a16="http://schemas.microsoft.com/office/drawing/2014/main" id="{30F79F1E-5B67-5044-999E-102DDF598D04}"/>
                </a:ext>
              </a:extLst>
            </p:cNvPr>
            <p:cNvSpPr txBox="1"/>
            <p:nvPr/>
          </p:nvSpPr>
          <p:spPr>
            <a:xfrm>
              <a:off x="5494987" y="1996623"/>
              <a:ext cx="2255062" cy="204736"/>
            </a:xfrm>
            <a:prstGeom prst="rect">
              <a:avLst/>
            </a:prstGeom>
            <a:solidFill>
              <a:schemeClr val="bg1">
                <a:lumMod val="95000"/>
              </a:schemeClr>
            </a:solidFill>
          </p:spPr>
          <p:txBody>
            <a:bodyPr wrap="square" rtlCol="0">
              <a:spAutoFit/>
            </a:bodyPr>
            <a:lstStyle/>
            <a:p>
              <a:pPr>
                <a:lnSpc>
                  <a:spcPct val="80000"/>
                </a:lnSpc>
              </a:pPr>
              <a:r>
                <a:rPr lang="en-SK" sz="900" dirty="0"/>
                <a:t>PV power forecast - hour ahead (H1)</a:t>
              </a:r>
            </a:p>
          </p:txBody>
        </p:sp>
        <p:sp>
          <p:nvSpPr>
            <p:cNvPr id="17" name="TextBox 16">
              <a:extLst>
                <a:ext uri="{FF2B5EF4-FFF2-40B4-BE49-F238E27FC236}">
                  <a16:creationId xmlns:a16="http://schemas.microsoft.com/office/drawing/2014/main" id="{E85881EF-1035-C622-DFA9-5FED000EB33F}"/>
                </a:ext>
              </a:extLst>
            </p:cNvPr>
            <p:cNvSpPr txBox="1"/>
            <p:nvPr/>
          </p:nvSpPr>
          <p:spPr>
            <a:xfrm>
              <a:off x="5493428" y="2205938"/>
              <a:ext cx="2255062" cy="204736"/>
            </a:xfrm>
            <a:prstGeom prst="rect">
              <a:avLst/>
            </a:prstGeom>
            <a:solidFill>
              <a:schemeClr val="bg1"/>
            </a:solidFill>
          </p:spPr>
          <p:txBody>
            <a:bodyPr wrap="square" rtlCol="0">
              <a:spAutoFit/>
            </a:bodyPr>
            <a:lstStyle/>
            <a:p>
              <a:pPr>
                <a:lnSpc>
                  <a:spcPct val="80000"/>
                </a:lnSpc>
              </a:pPr>
              <a:r>
                <a:rPr lang="en-SK" sz="900" dirty="0"/>
                <a:t>PV power forecast - day ahead (D1)</a:t>
              </a:r>
            </a:p>
          </p:txBody>
        </p:sp>
      </p:grpSp>
      <p:sp>
        <p:nvSpPr>
          <p:cNvPr id="20" name="TextBox 19">
            <a:extLst>
              <a:ext uri="{FF2B5EF4-FFF2-40B4-BE49-F238E27FC236}">
                <a16:creationId xmlns:a16="http://schemas.microsoft.com/office/drawing/2014/main" id="{828E02FE-EA8C-39E9-9FAE-91B3CCDA0D94}"/>
              </a:ext>
            </a:extLst>
          </p:cNvPr>
          <p:cNvSpPr txBox="1"/>
          <p:nvPr/>
        </p:nvSpPr>
        <p:spPr>
          <a:xfrm>
            <a:off x="821292" y="4957010"/>
            <a:ext cx="1077539" cy="261610"/>
          </a:xfrm>
          <a:prstGeom prst="rect">
            <a:avLst/>
          </a:prstGeom>
          <a:noFill/>
        </p:spPr>
        <p:txBody>
          <a:bodyPr wrap="none" rtlCol="0">
            <a:spAutoFit/>
          </a:bodyPr>
          <a:lstStyle/>
          <a:p>
            <a:r>
              <a:rPr lang="en-SK" sz="1050" dirty="0">
                <a:solidFill>
                  <a:schemeClr val="accent1"/>
                </a:solidFill>
              </a:rPr>
              <a:t>Forecast error</a:t>
            </a:r>
          </a:p>
        </p:txBody>
      </p:sp>
      <p:cxnSp>
        <p:nvCxnSpPr>
          <p:cNvPr id="22" name="Straight Arrow Connector 21">
            <a:extLst>
              <a:ext uri="{FF2B5EF4-FFF2-40B4-BE49-F238E27FC236}">
                <a16:creationId xmlns:a16="http://schemas.microsoft.com/office/drawing/2014/main" id="{73B73CFD-33E5-D746-DC19-2D43A48EF678}"/>
              </a:ext>
            </a:extLst>
          </p:cNvPr>
          <p:cNvCxnSpPr/>
          <p:nvPr/>
        </p:nvCxnSpPr>
        <p:spPr>
          <a:xfrm>
            <a:off x="1905706" y="5087815"/>
            <a:ext cx="500609" cy="0"/>
          </a:xfrm>
          <a:prstGeom prst="straightConnector1">
            <a:avLst/>
          </a:prstGeom>
          <a:ln>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FEC9560-41D8-A5E1-2E9C-36CA9798D599}"/>
              </a:ext>
            </a:extLst>
          </p:cNvPr>
          <p:cNvSpPr txBox="1"/>
          <p:nvPr/>
        </p:nvSpPr>
        <p:spPr>
          <a:xfrm>
            <a:off x="821292" y="5655219"/>
            <a:ext cx="1386918" cy="253916"/>
          </a:xfrm>
          <a:prstGeom prst="rect">
            <a:avLst/>
          </a:prstGeom>
          <a:noFill/>
          <a:ln>
            <a:noFill/>
          </a:ln>
        </p:spPr>
        <p:txBody>
          <a:bodyPr wrap="none" rtlCol="0">
            <a:spAutoFit/>
          </a:bodyPr>
          <a:lstStyle/>
          <a:p>
            <a:r>
              <a:rPr lang="en-SK" sz="1050" dirty="0"/>
              <a:t>Occurrence of snow</a:t>
            </a:r>
          </a:p>
        </p:txBody>
      </p:sp>
      <p:cxnSp>
        <p:nvCxnSpPr>
          <p:cNvPr id="25" name="Straight Arrow Connector 24">
            <a:extLst>
              <a:ext uri="{FF2B5EF4-FFF2-40B4-BE49-F238E27FC236}">
                <a16:creationId xmlns:a16="http://schemas.microsoft.com/office/drawing/2014/main" id="{A4CBE396-B66E-0166-7E73-BFD2AF471528}"/>
              </a:ext>
            </a:extLst>
          </p:cNvPr>
          <p:cNvCxnSpPr>
            <a:cxnSpLocks/>
          </p:cNvCxnSpPr>
          <p:nvPr/>
        </p:nvCxnSpPr>
        <p:spPr>
          <a:xfrm>
            <a:off x="2208210" y="5786024"/>
            <a:ext cx="191230" cy="0"/>
          </a:xfrm>
          <a:prstGeom prst="straightConnector1">
            <a:avLst/>
          </a:prstGeom>
          <a:ln>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09DC79B-D9F4-427B-C4BF-E6E9933088CB}"/>
              </a:ext>
            </a:extLst>
          </p:cNvPr>
          <p:cNvSpPr txBox="1"/>
          <p:nvPr/>
        </p:nvSpPr>
        <p:spPr>
          <a:xfrm>
            <a:off x="444425" y="3233011"/>
            <a:ext cx="2241319" cy="230832"/>
          </a:xfrm>
          <a:prstGeom prst="rect">
            <a:avLst/>
          </a:prstGeom>
          <a:noFill/>
        </p:spPr>
        <p:txBody>
          <a:bodyPr wrap="none" rtlCol="0">
            <a:spAutoFit/>
          </a:bodyPr>
          <a:lstStyle/>
          <a:p>
            <a:r>
              <a:rPr lang="en-GB" sz="900" dirty="0">
                <a:ea typeface="Roboto" panose="02000000000000000000" pitchFamily="2" charset="0"/>
              </a:rPr>
              <a:t>Total considered PV capacity: 530 MW</a:t>
            </a:r>
          </a:p>
        </p:txBody>
      </p:sp>
    </p:spTree>
    <p:extLst>
      <p:ext uri="{BB962C8B-B14F-4D97-AF65-F5344CB8AC3E}">
        <p14:creationId xmlns:p14="http://schemas.microsoft.com/office/powerpoint/2010/main" val="2931458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56250-68D2-95AE-3597-4B01C28426F2}"/>
            </a:ext>
          </a:extLst>
        </p:cNvPr>
        <p:cNvGrpSpPr/>
        <p:nvPr/>
      </p:nvGrpSpPr>
      <p:grpSpPr>
        <a:xfrm>
          <a:off x="0" y="0"/>
          <a:ext cx="0" cy="0"/>
          <a:chOff x="0" y="0"/>
          <a:chExt cx="0" cy="0"/>
        </a:xfrm>
      </p:grpSpPr>
      <p:sp>
        <p:nvSpPr>
          <p:cNvPr id="2" name="Zástupný objekt pre pätu 1">
            <a:extLst>
              <a:ext uri="{FF2B5EF4-FFF2-40B4-BE49-F238E27FC236}">
                <a16:creationId xmlns:a16="http://schemas.microsoft.com/office/drawing/2014/main" id="{227BD8A2-CA5F-E118-00E2-8C254232A894}"/>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07A91FA3-6513-23FD-81F1-FF9F91ED4937}"/>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r>
              <a:rPr lang="en-GB" sz="2800" b="1" dirty="0">
                <a:solidFill>
                  <a:srgbClr val="E44848"/>
                </a:solidFill>
              </a:rPr>
              <a:t>Solar forecast accuracy (Slovakia)</a:t>
            </a:r>
          </a:p>
        </p:txBody>
      </p:sp>
      <p:sp>
        <p:nvSpPr>
          <p:cNvPr id="9" name="TextBox 8">
            <a:extLst>
              <a:ext uri="{FF2B5EF4-FFF2-40B4-BE49-F238E27FC236}">
                <a16:creationId xmlns:a16="http://schemas.microsoft.com/office/drawing/2014/main" id="{54A72604-93E3-9126-A693-37BB3E38314B}"/>
              </a:ext>
            </a:extLst>
          </p:cNvPr>
          <p:cNvSpPr txBox="1"/>
          <p:nvPr/>
        </p:nvSpPr>
        <p:spPr>
          <a:xfrm>
            <a:off x="10805751" y="5919775"/>
            <a:ext cx="1011815" cy="430887"/>
          </a:xfrm>
          <a:prstGeom prst="rect">
            <a:avLst/>
          </a:prstGeom>
          <a:noFill/>
        </p:spPr>
        <p:txBody>
          <a:bodyPr wrap="none" rtlCol="0">
            <a:spAutoFit/>
          </a:bodyPr>
          <a:lstStyle/>
          <a:p>
            <a:r>
              <a:rPr lang="en-GB" sz="1100" dirty="0">
                <a:latin typeface="Roboto" panose="02000000000000000000" pitchFamily="2" charset="0"/>
                <a:ea typeface="Roboto" panose="02000000000000000000" pitchFamily="2" charset="0"/>
              </a:rPr>
              <a:t>Day ahead </a:t>
            </a:r>
            <a:br>
              <a:rPr lang="en-GB" sz="1100" dirty="0">
                <a:latin typeface="Roboto" panose="02000000000000000000" pitchFamily="2" charset="0"/>
                <a:ea typeface="Roboto" panose="02000000000000000000" pitchFamily="2" charset="0"/>
              </a:rPr>
            </a:br>
            <a:r>
              <a:rPr lang="en-GB" sz="1100" dirty="0">
                <a:latin typeface="Roboto" panose="02000000000000000000" pitchFamily="2" charset="0"/>
                <a:ea typeface="Roboto" panose="02000000000000000000" pitchFamily="2" charset="0"/>
              </a:rPr>
              <a:t>forecast (D1)</a:t>
            </a:r>
          </a:p>
        </p:txBody>
      </p:sp>
      <p:pic>
        <p:nvPicPr>
          <p:cNvPr id="10" name="Picture 9">
            <a:extLst>
              <a:ext uri="{FF2B5EF4-FFF2-40B4-BE49-F238E27FC236}">
                <a16:creationId xmlns:a16="http://schemas.microsoft.com/office/drawing/2014/main" id="{15E3AB6B-306E-22EB-2F4B-25950C985CB9}"/>
              </a:ext>
            </a:extLst>
          </p:cNvPr>
          <p:cNvPicPr>
            <a:picLocks noChangeAspect="1"/>
          </p:cNvPicPr>
          <p:nvPr/>
        </p:nvPicPr>
        <p:blipFill>
          <a:blip r:embed="rId2"/>
          <a:stretch>
            <a:fillRect/>
          </a:stretch>
        </p:blipFill>
        <p:spPr>
          <a:xfrm>
            <a:off x="469899" y="3720135"/>
            <a:ext cx="5989515" cy="2283543"/>
          </a:xfrm>
          <a:prstGeom prst="rect">
            <a:avLst/>
          </a:prstGeom>
        </p:spPr>
      </p:pic>
      <p:pic>
        <p:nvPicPr>
          <p:cNvPr id="11" name="Picture 10">
            <a:extLst>
              <a:ext uri="{FF2B5EF4-FFF2-40B4-BE49-F238E27FC236}">
                <a16:creationId xmlns:a16="http://schemas.microsoft.com/office/drawing/2014/main" id="{7467AFEB-A46B-8B7D-C7A3-5D8945B993CC}"/>
              </a:ext>
            </a:extLst>
          </p:cNvPr>
          <p:cNvPicPr>
            <a:picLocks noChangeAspect="1"/>
          </p:cNvPicPr>
          <p:nvPr/>
        </p:nvPicPr>
        <p:blipFill>
          <a:blip r:embed="rId3"/>
          <a:srcRect b="3783"/>
          <a:stretch>
            <a:fillRect/>
          </a:stretch>
        </p:blipFill>
        <p:spPr>
          <a:xfrm>
            <a:off x="7177339" y="2480622"/>
            <a:ext cx="3570305" cy="3924000"/>
          </a:xfrm>
          <a:prstGeom prst="rect">
            <a:avLst/>
          </a:prstGeom>
        </p:spPr>
      </p:pic>
      <p:pic>
        <p:nvPicPr>
          <p:cNvPr id="5" name="Picture 4">
            <a:extLst>
              <a:ext uri="{FF2B5EF4-FFF2-40B4-BE49-F238E27FC236}">
                <a16:creationId xmlns:a16="http://schemas.microsoft.com/office/drawing/2014/main" id="{DC9CD43D-0DC5-860C-9367-D3E6A041B5D6}"/>
              </a:ext>
            </a:extLst>
          </p:cNvPr>
          <p:cNvPicPr>
            <a:picLocks noChangeAspect="1"/>
          </p:cNvPicPr>
          <p:nvPr/>
        </p:nvPicPr>
        <p:blipFill>
          <a:blip r:embed="rId4"/>
          <a:srcRect t="-415" b="12915"/>
          <a:stretch>
            <a:fillRect/>
          </a:stretch>
        </p:blipFill>
        <p:spPr>
          <a:xfrm>
            <a:off x="456149" y="1272046"/>
            <a:ext cx="4883828" cy="2016000"/>
          </a:xfrm>
          <a:prstGeom prst="rect">
            <a:avLst/>
          </a:prstGeom>
        </p:spPr>
      </p:pic>
      <p:grpSp>
        <p:nvGrpSpPr>
          <p:cNvPr id="12" name="Group 11">
            <a:extLst>
              <a:ext uri="{FF2B5EF4-FFF2-40B4-BE49-F238E27FC236}">
                <a16:creationId xmlns:a16="http://schemas.microsoft.com/office/drawing/2014/main" id="{C8414A2C-DCAC-2D19-8D87-12FD76A4F9CC}"/>
              </a:ext>
            </a:extLst>
          </p:cNvPr>
          <p:cNvGrpSpPr/>
          <p:nvPr/>
        </p:nvGrpSpPr>
        <p:grpSpPr>
          <a:xfrm>
            <a:off x="5511012" y="1272046"/>
            <a:ext cx="6558961" cy="1112635"/>
            <a:chOff x="5493428" y="1347171"/>
            <a:chExt cx="6558961" cy="1112635"/>
          </a:xfrm>
        </p:grpSpPr>
        <p:pic>
          <p:nvPicPr>
            <p:cNvPr id="13" name="Picture 12">
              <a:extLst>
                <a:ext uri="{FF2B5EF4-FFF2-40B4-BE49-F238E27FC236}">
                  <a16:creationId xmlns:a16="http://schemas.microsoft.com/office/drawing/2014/main" id="{1635E690-E45B-8D8D-502F-5F37DE9727C0}"/>
                </a:ext>
              </a:extLst>
            </p:cNvPr>
            <p:cNvPicPr>
              <a:picLocks noChangeAspect="1"/>
            </p:cNvPicPr>
            <p:nvPr/>
          </p:nvPicPr>
          <p:blipFill>
            <a:blip r:embed="rId5"/>
            <a:stretch>
              <a:fillRect/>
            </a:stretch>
          </p:blipFill>
          <p:spPr>
            <a:xfrm>
              <a:off x="5493428" y="1347171"/>
              <a:ext cx="6558961" cy="1112635"/>
            </a:xfrm>
            <a:prstGeom prst="rect">
              <a:avLst/>
            </a:prstGeom>
          </p:spPr>
        </p:pic>
        <p:sp>
          <p:nvSpPr>
            <p:cNvPr id="14" name="TextBox 13">
              <a:extLst>
                <a:ext uri="{FF2B5EF4-FFF2-40B4-BE49-F238E27FC236}">
                  <a16:creationId xmlns:a16="http://schemas.microsoft.com/office/drawing/2014/main" id="{179DD044-C180-EF96-0F4E-245D935BF78F}"/>
                </a:ext>
              </a:extLst>
            </p:cNvPr>
            <p:cNvSpPr txBox="1"/>
            <p:nvPr/>
          </p:nvSpPr>
          <p:spPr>
            <a:xfrm>
              <a:off x="5493428" y="1765101"/>
              <a:ext cx="2255062" cy="204736"/>
            </a:xfrm>
            <a:prstGeom prst="rect">
              <a:avLst/>
            </a:prstGeom>
            <a:solidFill>
              <a:schemeClr val="bg1"/>
            </a:solidFill>
          </p:spPr>
          <p:txBody>
            <a:bodyPr wrap="square" rtlCol="0">
              <a:spAutoFit/>
            </a:bodyPr>
            <a:lstStyle/>
            <a:p>
              <a:pPr>
                <a:lnSpc>
                  <a:spcPct val="80000"/>
                </a:lnSpc>
              </a:pPr>
              <a:r>
                <a:rPr lang="en-SK" sz="900" dirty="0"/>
                <a:t>Satellite-based PVOUT (reference)</a:t>
              </a:r>
            </a:p>
          </p:txBody>
        </p:sp>
        <p:sp>
          <p:nvSpPr>
            <p:cNvPr id="15" name="TextBox 14">
              <a:extLst>
                <a:ext uri="{FF2B5EF4-FFF2-40B4-BE49-F238E27FC236}">
                  <a16:creationId xmlns:a16="http://schemas.microsoft.com/office/drawing/2014/main" id="{BDB20311-E669-C5DB-1C56-A05E3256CDDD}"/>
                </a:ext>
              </a:extLst>
            </p:cNvPr>
            <p:cNvSpPr txBox="1"/>
            <p:nvPr/>
          </p:nvSpPr>
          <p:spPr>
            <a:xfrm>
              <a:off x="5494987" y="1996623"/>
              <a:ext cx="2255062" cy="204736"/>
            </a:xfrm>
            <a:prstGeom prst="rect">
              <a:avLst/>
            </a:prstGeom>
            <a:solidFill>
              <a:schemeClr val="bg1">
                <a:lumMod val="95000"/>
              </a:schemeClr>
            </a:solidFill>
          </p:spPr>
          <p:txBody>
            <a:bodyPr wrap="square" rtlCol="0">
              <a:spAutoFit/>
            </a:bodyPr>
            <a:lstStyle/>
            <a:p>
              <a:pPr>
                <a:lnSpc>
                  <a:spcPct val="80000"/>
                </a:lnSpc>
              </a:pPr>
              <a:r>
                <a:rPr lang="en-SK" sz="900" dirty="0"/>
                <a:t>PV power forecast - hour ahead (H1)</a:t>
              </a:r>
            </a:p>
          </p:txBody>
        </p:sp>
        <p:sp>
          <p:nvSpPr>
            <p:cNvPr id="16" name="TextBox 15">
              <a:extLst>
                <a:ext uri="{FF2B5EF4-FFF2-40B4-BE49-F238E27FC236}">
                  <a16:creationId xmlns:a16="http://schemas.microsoft.com/office/drawing/2014/main" id="{4A8AB862-B195-7547-1FF1-34FD0954E8EC}"/>
                </a:ext>
              </a:extLst>
            </p:cNvPr>
            <p:cNvSpPr txBox="1"/>
            <p:nvPr/>
          </p:nvSpPr>
          <p:spPr>
            <a:xfrm>
              <a:off x="5493428" y="2205938"/>
              <a:ext cx="2255062" cy="204736"/>
            </a:xfrm>
            <a:prstGeom prst="rect">
              <a:avLst/>
            </a:prstGeom>
            <a:solidFill>
              <a:schemeClr val="bg1"/>
            </a:solidFill>
          </p:spPr>
          <p:txBody>
            <a:bodyPr wrap="square" rtlCol="0">
              <a:spAutoFit/>
            </a:bodyPr>
            <a:lstStyle/>
            <a:p>
              <a:pPr>
                <a:lnSpc>
                  <a:spcPct val="80000"/>
                </a:lnSpc>
              </a:pPr>
              <a:r>
                <a:rPr lang="en-SK" sz="900" dirty="0"/>
                <a:t>PV power forecast - day ahead (D1)</a:t>
              </a:r>
            </a:p>
          </p:txBody>
        </p:sp>
      </p:grpSp>
      <p:sp>
        <p:nvSpPr>
          <p:cNvPr id="18" name="TextBox 17">
            <a:extLst>
              <a:ext uri="{FF2B5EF4-FFF2-40B4-BE49-F238E27FC236}">
                <a16:creationId xmlns:a16="http://schemas.microsoft.com/office/drawing/2014/main" id="{401300C7-20C8-0B57-F549-D7130E875C62}"/>
              </a:ext>
            </a:extLst>
          </p:cNvPr>
          <p:cNvSpPr txBox="1"/>
          <p:nvPr/>
        </p:nvSpPr>
        <p:spPr>
          <a:xfrm>
            <a:off x="1479499" y="5817407"/>
            <a:ext cx="4106548" cy="204736"/>
          </a:xfrm>
          <a:prstGeom prst="rect">
            <a:avLst/>
          </a:prstGeom>
          <a:solidFill>
            <a:schemeClr val="bg1"/>
          </a:solidFill>
        </p:spPr>
        <p:txBody>
          <a:bodyPr wrap="square" rtlCol="0">
            <a:spAutoFit/>
          </a:bodyPr>
          <a:lstStyle/>
          <a:p>
            <a:pPr>
              <a:lnSpc>
                <a:spcPct val="80000"/>
              </a:lnSpc>
            </a:pPr>
            <a:r>
              <a:rPr lang="en-SK" sz="900" dirty="0">
                <a:solidFill>
                  <a:schemeClr val="accent2">
                    <a:lumMod val="75000"/>
                  </a:schemeClr>
                </a:solidFill>
              </a:rPr>
              <a:t>Reference</a:t>
            </a:r>
            <a:r>
              <a:rPr lang="en-SK" sz="900" dirty="0"/>
              <a:t>	</a:t>
            </a:r>
            <a:r>
              <a:rPr lang="en-SK" sz="900" dirty="0">
                <a:solidFill>
                  <a:srgbClr val="FF0000"/>
                </a:solidFill>
              </a:rPr>
              <a:t>Hour ahead forecast (H1)           </a:t>
            </a:r>
            <a:r>
              <a:rPr lang="en-SK" sz="900" dirty="0">
                <a:solidFill>
                  <a:schemeClr val="accent5">
                    <a:lumMod val="75000"/>
                  </a:schemeClr>
                </a:solidFill>
              </a:rPr>
              <a:t>Day ahead forecast (D1)</a:t>
            </a:r>
          </a:p>
        </p:txBody>
      </p:sp>
      <p:sp>
        <p:nvSpPr>
          <p:cNvPr id="19" name="TextBox 18">
            <a:extLst>
              <a:ext uri="{FF2B5EF4-FFF2-40B4-BE49-F238E27FC236}">
                <a16:creationId xmlns:a16="http://schemas.microsoft.com/office/drawing/2014/main" id="{2CF2D8A5-57ED-7422-7FA2-3E33E7ED75B4}"/>
              </a:ext>
            </a:extLst>
          </p:cNvPr>
          <p:cNvSpPr txBox="1"/>
          <p:nvPr/>
        </p:nvSpPr>
        <p:spPr>
          <a:xfrm>
            <a:off x="444425" y="3233011"/>
            <a:ext cx="2241319" cy="230832"/>
          </a:xfrm>
          <a:prstGeom prst="rect">
            <a:avLst/>
          </a:prstGeom>
          <a:noFill/>
        </p:spPr>
        <p:txBody>
          <a:bodyPr wrap="none" rtlCol="0">
            <a:spAutoFit/>
          </a:bodyPr>
          <a:lstStyle/>
          <a:p>
            <a:r>
              <a:rPr lang="en-GB" sz="900" dirty="0">
                <a:ea typeface="Roboto" panose="02000000000000000000" pitchFamily="2" charset="0"/>
              </a:rPr>
              <a:t>Total considered PV capacity: 530 MW</a:t>
            </a:r>
          </a:p>
        </p:txBody>
      </p:sp>
    </p:spTree>
    <p:extLst>
      <p:ext uri="{BB962C8B-B14F-4D97-AF65-F5344CB8AC3E}">
        <p14:creationId xmlns:p14="http://schemas.microsoft.com/office/powerpoint/2010/main" val="733348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25EE-4C5A-E9C2-DE2C-29EE4E3B3903}"/>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18077E73-E3F4-39AA-0176-4D946C998EF3}"/>
              </a:ext>
            </a:extLst>
          </p:cNvPr>
          <p:cNvSpPr>
            <a:spLocks noGrp="1"/>
          </p:cNvSpPr>
          <p:nvPr>
            <p:ph type="body" sz="quarter" idx="11"/>
          </p:nvPr>
        </p:nvSpPr>
        <p:spPr>
          <a:xfrm>
            <a:off x="609600" y="1269000"/>
            <a:ext cx="10706100" cy="4662855"/>
          </a:xfrm>
        </p:spPr>
        <p:txBody>
          <a:bodyPr/>
          <a:lstStyle/>
          <a:p>
            <a:pPr marL="171450" indent="-171450">
              <a:buFont typeface="Arial" panose="020B0604020202020204" pitchFamily="34" charset="0"/>
              <a:buChar char="•"/>
            </a:pPr>
            <a:r>
              <a:rPr lang="en-US" sz="1100" dirty="0"/>
              <a:t>682 utility-scale PV projects: 16.48 GW</a:t>
            </a:r>
          </a:p>
          <a:p>
            <a:pPr marL="171450" indent="-171450">
              <a:buFont typeface="Arial" panose="020B0604020202020204" pitchFamily="34" charset="0"/>
              <a:buChar char="•"/>
            </a:pPr>
            <a:r>
              <a:rPr lang="en-US" sz="1100" dirty="0"/>
              <a:t>359 wind parks: 13.78 GW</a:t>
            </a:r>
          </a:p>
          <a:p>
            <a:r>
              <a:rPr lang="en-US" sz="1100" dirty="0"/>
              <a:t>Source: IFS forecast, </a:t>
            </a:r>
            <a:r>
              <a:rPr lang="en-US" sz="1100" dirty="0">
                <a:hlinkClick r:id="rId2"/>
              </a:rPr>
              <a:t>https://globalenergymonitor.org/</a:t>
            </a:r>
            <a:r>
              <a:rPr lang="en-US" sz="1100" dirty="0"/>
              <a:t>  </a:t>
            </a:r>
          </a:p>
          <a:p>
            <a:endParaRPr lang="en-US" dirty="0"/>
          </a:p>
          <a:p>
            <a:endParaRPr lang="en-US" dirty="0"/>
          </a:p>
          <a:p>
            <a:endParaRPr lang="en-US" dirty="0"/>
          </a:p>
          <a:p>
            <a:endParaRPr lang="en-US" dirty="0"/>
          </a:p>
          <a:p>
            <a:endParaRPr lang="en-US" dirty="0"/>
          </a:p>
          <a:p>
            <a:endParaRPr lang="en-US" dirty="0"/>
          </a:p>
          <a:p>
            <a:endParaRPr lang="en-US" dirty="0"/>
          </a:p>
          <a:p>
            <a:pPr>
              <a:lnSpc>
                <a:spcPct val="100000"/>
              </a:lnSpc>
              <a:spcBef>
                <a:spcPts val="600"/>
              </a:spcBef>
              <a:spcAft>
                <a:spcPts val="0"/>
              </a:spcAft>
            </a:pPr>
            <a:r>
              <a:rPr lang="en-US" sz="1200" dirty="0"/>
              <a:t>Typical solar and wind generation profiles:</a:t>
            </a:r>
          </a:p>
          <a:p>
            <a:pPr marL="285750" indent="-285750">
              <a:lnSpc>
                <a:spcPct val="100000"/>
              </a:lnSpc>
              <a:spcBef>
                <a:spcPts val="600"/>
              </a:spcBef>
              <a:spcAft>
                <a:spcPts val="0"/>
              </a:spcAft>
              <a:buFont typeface="Arial" panose="020B0604020202020204" pitchFamily="34" charset="0"/>
              <a:buChar char="•"/>
            </a:pPr>
            <a:r>
              <a:rPr lang="en-US" sz="1200" dirty="0"/>
              <a:t>July</a:t>
            </a:r>
          </a:p>
          <a:p>
            <a:pPr marL="285750" indent="-285750">
              <a:lnSpc>
                <a:spcPct val="100000"/>
              </a:lnSpc>
              <a:spcBef>
                <a:spcPts val="600"/>
              </a:spcBef>
              <a:spcAft>
                <a:spcPts val="0"/>
              </a:spcAft>
              <a:buFont typeface="Arial" panose="020B0604020202020204" pitchFamily="34" charset="0"/>
              <a:buChar char="•"/>
            </a:pPr>
            <a:r>
              <a:rPr lang="en-US" sz="1200" dirty="0"/>
              <a:t>January</a:t>
            </a:r>
          </a:p>
        </p:txBody>
      </p:sp>
      <p:sp>
        <p:nvSpPr>
          <p:cNvPr id="2" name="Zástupný objekt pre pätu 1">
            <a:extLst>
              <a:ext uri="{FF2B5EF4-FFF2-40B4-BE49-F238E27FC236}">
                <a16:creationId xmlns:a16="http://schemas.microsoft.com/office/drawing/2014/main" id="{9F82D10F-FEA4-4CC5-955B-D3FFA727A47B}"/>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0BC2523D-2ABE-4771-FF5E-22551A6658FB}"/>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Complementarity of solar and wind power (Türkiye)</a:t>
            </a:r>
          </a:p>
        </p:txBody>
      </p:sp>
      <p:pic>
        <p:nvPicPr>
          <p:cNvPr id="7" name="Picture 6">
            <a:extLst>
              <a:ext uri="{FF2B5EF4-FFF2-40B4-BE49-F238E27FC236}">
                <a16:creationId xmlns:a16="http://schemas.microsoft.com/office/drawing/2014/main" id="{49D3B8CA-B95D-E89D-0F46-6DFE3FA10F3C}"/>
              </a:ext>
            </a:extLst>
          </p:cNvPr>
          <p:cNvPicPr>
            <a:picLocks noChangeAspect="1"/>
          </p:cNvPicPr>
          <p:nvPr/>
        </p:nvPicPr>
        <p:blipFill>
          <a:blip r:embed="rId3">
            <a:extLst>
              <a:ext uri="{28A0092B-C50C-407E-A947-70E740481C1C}">
                <a14:useLocalDpi xmlns:a14="http://schemas.microsoft.com/office/drawing/2010/main" val="0"/>
              </a:ext>
            </a:extLst>
          </a:blip>
          <a:srcRect t="3905" b="7565"/>
          <a:stretch>
            <a:fillRect/>
          </a:stretch>
        </p:blipFill>
        <p:spPr>
          <a:xfrm>
            <a:off x="260814" y="2105108"/>
            <a:ext cx="5362282" cy="2670254"/>
          </a:xfrm>
          <a:prstGeom prst="rect">
            <a:avLst/>
          </a:prstGeom>
        </p:spPr>
      </p:pic>
      <p:pic>
        <p:nvPicPr>
          <p:cNvPr id="8" name="Picture 7">
            <a:extLst>
              <a:ext uri="{FF2B5EF4-FFF2-40B4-BE49-F238E27FC236}">
                <a16:creationId xmlns:a16="http://schemas.microsoft.com/office/drawing/2014/main" id="{92182CF3-BDE2-A153-5F42-7C0372F3A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5384" y="1552362"/>
            <a:ext cx="6647277" cy="4233822"/>
          </a:xfrm>
          <a:prstGeom prst="rect">
            <a:avLst/>
          </a:prstGeom>
        </p:spPr>
      </p:pic>
    </p:spTree>
    <p:extLst>
      <p:ext uri="{BB962C8B-B14F-4D97-AF65-F5344CB8AC3E}">
        <p14:creationId xmlns:p14="http://schemas.microsoft.com/office/powerpoint/2010/main" val="843438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A006D-4D5B-C9F8-83EE-CD6B403C69D5}"/>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1611944D-3CC4-4B69-1AF3-9C12E53672BC}"/>
              </a:ext>
            </a:extLst>
          </p:cNvPr>
          <p:cNvSpPr>
            <a:spLocks noGrp="1"/>
          </p:cNvSpPr>
          <p:nvPr>
            <p:ph type="body" sz="quarter" idx="11"/>
          </p:nvPr>
        </p:nvSpPr>
        <p:spPr>
          <a:xfrm>
            <a:off x="609600" y="1269000"/>
            <a:ext cx="10706100" cy="4662855"/>
          </a:xfrm>
        </p:spPr>
        <p:txBody>
          <a:bodyPr/>
          <a:lstStyle/>
          <a:p>
            <a:pPr marL="171450" indent="-171450">
              <a:buFont typeface="Arial" panose="020B0604020202020204" pitchFamily="34" charset="0"/>
              <a:buChar char="•"/>
            </a:pPr>
            <a:r>
              <a:rPr lang="en-US" sz="1200" dirty="0"/>
              <a:t>682 utility-scale PV projects: 16.48 GW</a:t>
            </a:r>
          </a:p>
          <a:p>
            <a:pPr marL="171450" indent="-171450">
              <a:buFont typeface="Arial" panose="020B0604020202020204" pitchFamily="34" charset="0"/>
              <a:buChar char="•"/>
            </a:pPr>
            <a:r>
              <a:rPr lang="en-US" sz="1200" dirty="0"/>
              <a:t>359 wind parks: 13.78 GW</a:t>
            </a:r>
          </a:p>
          <a:p>
            <a:r>
              <a:rPr lang="en-US" sz="1200" dirty="0"/>
              <a:t>Source: IFS forecast, </a:t>
            </a:r>
            <a:r>
              <a:rPr lang="en-US" sz="1200" dirty="0">
                <a:hlinkClick r:id="rId2"/>
              </a:rPr>
              <a:t>https://globalenergymonitor.org/</a:t>
            </a:r>
            <a:r>
              <a:rPr lang="en-US" sz="1200" dirty="0"/>
              <a:t> </a:t>
            </a:r>
          </a:p>
          <a:p>
            <a:endParaRPr lang="en-US" sz="1800" dirty="0"/>
          </a:p>
          <a:p>
            <a:endParaRPr lang="en-US" sz="1800" dirty="0"/>
          </a:p>
          <a:p>
            <a:endParaRPr lang="en-US" sz="1800" dirty="0"/>
          </a:p>
          <a:p>
            <a:endParaRPr lang="en-US" sz="1800" dirty="0"/>
          </a:p>
          <a:p>
            <a:endParaRPr lang="en-US" sz="1800" dirty="0"/>
          </a:p>
          <a:p>
            <a:endParaRPr lang="en-US" sz="1800" dirty="0"/>
          </a:p>
          <a:p>
            <a:pPr>
              <a:lnSpc>
                <a:spcPct val="100000"/>
              </a:lnSpc>
              <a:spcBef>
                <a:spcPts val="600"/>
              </a:spcBef>
              <a:spcAft>
                <a:spcPts val="0"/>
              </a:spcAft>
            </a:pPr>
            <a:r>
              <a:rPr lang="en-US" dirty="0"/>
              <a:t>Solar and wind generation profiles in </a:t>
            </a:r>
            <a:r>
              <a:rPr lang="en-US" b="1" dirty="0"/>
              <a:t>January</a:t>
            </a:r>
          </a:p>
          <a:p>
            <a:pPr marL="285750" indent="-285750">
              <a:lnSpc>
                <a:spcPct val="100000"/>
              </a:lnSpc>
              <a:spcBef>
                <a:spcPts val="600"/>
              </a:spcBef>
              <a:spcAft>
                <a:spcPts val="0"/>
              </a:spcAft>
              <a:buFont typeface="Arial" panose="020B0604020202020204" pitchFamily="34" charset="0"/>
              <a:buChar char="•"/>
            </a:pPr>
            <a:r>
              <a:rPr lang="en-US" dirty="0"/>
              <a:t>Low</a:t>
            </a:r>
          </a:p>
          <a:p>
            <a:pPr marL="285750" indent="-285750">
              <a:lnSpc>
                <a:spcPct val="100000"/>
              </a:lnSpc>
              <a:spcBef>
                <a:spcPts val="600"/>
              </a:spcBef>
              <a:spcAft>
                <a:spcPts val="0"/>
              </a:spcAft>
              <a:buFont typeface="Arial" panose="020B0604020202020204" pitchFamily="34" charset="0"/>
              <a:buChar char="•"/>
            </a:pPr>
            <a:r>
              <a:rPr lang="en-US" dirty="0"/>
              <a:t>Median</a:t>
            </a:r>
          </a:p>
          <a:p>
            <a:pPr marL="285750" indent="-285750">
              <a:lnSpc>
                <a:spcPct val="100000"/>
              </a:lnSpc>
              <a:spcBef>
                <a:spcPts val="600"/>
              </a:spcBef>
              <a:spcAft>
                <a:spcPts val="0"/>
              </a:spcAft>
              <a:buFont typeface="Arial" panose="020B0604020202020204" pitchFamily="34" charset="0"/>
              <a:buChar char="•"/>
            </a:pPr>
            <a:r>
              <a:rPr lang="en-US" dirty="0"/>
              <a:t>High</a:t>
            </a:r>
          </a:p>
        </p:txBody>
      </p:sp>
      <p:sp>
        <p:nvSpPr>
          <p:cNvPr id="2" name="Zástupný objekt pre pätu 1">
            <a:extLst>
              <a:ext uri="{FF2B5EF4-FFF2-40B4-BE49-F238E27FC236}">
                <a16:creationId xmlns:a16="http://schemas.microsoft.com/office/drawing/2014/main" id="{13568343-D9C1-7DBF-7F64-633947E083F1}"/>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693F1B24-3DF7-293E-4153-A96EFEDC234A}"/>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Complementarity of solar and wind power (Türkiye)</a:t>
            </a:r>
          </a:p>
        </p:txBody>
      </p:sp>
      <p:pic>
        <p:nvPicPr>
          <p:cNvPr id="8" name="Picture 7">
            <a:extLst>
              <a:ext uri="{FF2B5EF4-FFF2-40B4-BE49-F238E27FC236}">
                <a16:creationId xmlns:a16="http://schemas.microsoft.com/office/drawing/2014/main" id="{B155127F-514E-B382-A449-4C38581AC8C7}"/>
              </a:ext>
            </a:extLst>
          </p:cNvPr>
          <p:cNvPicPr>
            <a:picLocks noChangeAspect="1"/>
          </p:cNvPicPr>
          <p:nvPr/>
        </p:nvPicPr>
        <p:blipFill>
          <a:blip r:embed="rId3">
            <a:extLst>
              <a:ext uri="{28A0092B-C50C-407E-A947-70E740481C1C}">
                <a14:useLocalDpi xmlns:a14="http://schemas.microsoft.com/office/drawing/2010/main" val="0"/>
              </a:ext>
            </a:extLst>
          </a:blip>
          <a:srcRect t="3905" b="7565"/>
          <a:stretch>
            <a:fillRect/>
          </a:stretch>
        </p:blipFill>
        <p:spPr>
          <a:xfrm>
            <a:off x="609600" y="2101388"/>
            <a:ext cx="4915961" cy="2448000"/>
          </a:xfrm>
          <a:prstGeom prst="rect">
            <a:avLst/>
          </a:prstGeom>
        </p:spPr>
      </p:pic>
      <p:pic>
        <p:nvPicPr>
          <p:cNvPr id="6" name="Picture 5">
            <a:extLst>
              <a:ext uri="{FF2B5EF4-FFF2-40B4-BE49-F238E27FC236}">
                <a16:creationId xmlns:a16="http://schemas.microsoft.com/office/drawing/2014/main" id="{D725A4BB-CCA1-229B-359A-0C8CA93F65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014636"/>
            <a:ext cx="5633301" cy="5399410"/>
          </a:xfrm>
          <a:prstGeom prst="rect">
            <a:avLst/>
          </a:prstGeom>
        </p:spPr>
      </p:pic>
    </p:spTree>
    <p:extLst>
      <p:ext uri="{BB962C8B-B14F-4D97-AF65-F5344CB8AC3E}">
        <p14:creationId xmlns:p14="http://schemas.microsoft.com/office/powerpoint/2010/main" val="1804495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6DF59-78E0-F94C-8867-6839EFBB11F0}"/>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1EDF1076-0861-4229-B8A8-A53F7D4A2A80}"/>
              </a:ext>
            </a:extLst>
          </p:cNvPr>
          <p:cNvSpPr>
            <a:spLocks noGrp="1"/>
          </p:cNvSpPr>
          <p:nvPr>
            <p:ph type="body" sz="quarter" idx="11"/>
          </p:nvPr>
        </p:nvSpPr>
        <p:spPr>
          <a:xfrm>
            <a:off x="609600" y="1281793"/>
            <a:ext cx="4628821" cy="4650062"/>
          </a:xfrm>
        </p:spPr>
        <p:txBody>
          <a:bodyPr/>
          <a:lstStyle/>
          <a:p>
            <a:r>
              <a:rPr lang="en-US" dirty="0"/>
              <a:t>Wind and solar are not correlated</a:t>
            </a:r>
          </a:p>
        </p:txBody>
      </p:sp>
      <p:sp>
        <p:nvSpPr>
          <p:cNvPr id="2" name="Zástupný objekt pre pätu 1">
            <a:extLst>
              <a:ext uri="{FF2B5EF4-FFF2-40B4-BE49-F238E27FC236}">
                <a16:creationId xmlns:a16="http://schemas.microsoft.com/office/drawing/2014/main" id="{C1352914-1479-395E-CCCB-95A57C873522}"/>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15F5F13E-354B-E91D-BC8E-C77E528500A4}"/>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Complementarity of solar and wind power (Türkiye)</a:t>
            </a:r>
          </a:p>
        </p:txBody>
      </p:sp>
      <p:pic>
        <p:nvPicPr>
          <p:cNvPr id="7" name="Picture 6">
            <a:extLst>
              <a:ext uri="{FF2B5EF4-FFF2-40B4-BE49-F238E27FC236}">
                <a16:creationId xmlns:a16="http://schemas.microsoft.com/office/drawing/2014/main" id="{CD844E83-0493-378C-F73F-EA44D5D53D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5571" y="2460523"/>
            <a:ext cx="6401129" cy="2292602"/>
          </a:xfrm>
          <a:prstGeom prst="rect">
            <a:avLst/>
          </a:prstGeom>
        </p:spPr>
      </p:pic>
      <p:pic>
        <p:nvPicPr>
          <p:cNvPr id="5" name="Picture 4">
            <a:extLst>
              <a:ext uri="{FF2B5EF4-FFF2-40B4-BE49-F238E27FC236}">
                <a16:creationId xmlns:a16="http://schemas.microsoft.com/office/drawing/2014/main" id="{6B6968D9-E19F-2EA1-FC2A-32C42977C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1965778"/>
            <a:ext cx="4468918" cy="3892598"/>
          </a:xfrm>
          <a:prstGeom prst="rect">
            <a:avLst/>
          </a:prstGeom>
        </p:spPr>
      </p:pic>
      <p:sp>
        <p:nvSpPr>
          <p:cNvPr id="6" name="Zástupný text 2">
            <a:extLst>
              <a:ext uri="{FF2B5EF4-FFF2-40B4-BE49-F238E27FC236}">
                <a16:creationId xmlns:a16="http://schemas.microsoft.com/office/drawing/2014/main" id="{E98EFDE3-7C05-1747-9B0C-7C90ACF41D49}"/>
              </a:ext>
            </a:extLst>
          </p:cNvPr>
          <p:cNvSpPr txBox="1">
            <a:spLocks/>
          </p:cNvSpPr>
          <p:nvPr/>
        </p:nvSpPr>
        <p:spPr>
          <a:xfrm>
            <a:off x="5570764" y="1314450"/>
            <a:ext cx="6011636" cy="4650062"/>
          </a:xfrm>
          <a:prstGeom prst="rect">
            <a:avLst/>
          </a:prstGeom>
        </p:spPr>
        <p:txBody>
          <a:bodyPr vert="horz" wrap="square" lIns="0" tIns="0" rIns="0" bIns="0" rtlCol="0">
            <a:noAutofit/>
          </a:bodyPr>
          <a:lstStyle>
            <a:lvl1pPr marL="0" indent="0" algn="l" defTabSz="914400" rtl="0" eaLnBrk="1" latinLnBrk="0" hangingPunct="1">
              <a:lnSpc>
                <a:spcPct val="120000"/>
              </a:lnSpc>
              <a:spcBef>
                <a:spcPts val="0"/>
              </a:spcBef>
              <a:spcAft>
                <a:spcPts val="600"/>
              </a:spcAft>
              <a:buClr>
                <a:schemeClr val="accent1"/>
              </a:buClr>
              <a:buSzPct val="90000"/>
              <a:buFontTx/>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0"/>
              </a:spcBef>
              <a:spcAft>
                <a:spcPts val="600"/>
              </a:spcAft>
              <a:buClr>
                <a:schemeClr val="accent1"/>
              </a:buClr>
              <a:buSzPct val="90000"/>
              <a:buFontTx/>
              <a:buNone/>
              <a:defRPr sz="1600" kern="1200">
                <a:solidFill>
                  <a:schemeClr val="tx1"/>
                </a:solidFill>
                <a:latin typeface="+mn-lt"/>
                <a:ea typeface="+mn-ea"/>
                <a:cs typeface="+mn-cs"/>
              </a:defRPr>
            </a:lvl2pPr>
            <a:lvl3pPr marL="914400" indent="0" algn="l" defTabSz="914400" rtl="0" eaLnBrk="1" latinLnBrk="0" hangingPunct="1">
              <a:lnSpc>
                <a:spcPct val="120000"/>
              </a:lnSpc>
              <a:spcBef>
                <a:spcPts val="0"/>
              </a:spcBef>
              <a:spcAft>
                <a:spcPts val="600"/>
              </a:spcAft>
              <a:buClr>
                <a:schemeClr val="accent1"/>
              </a:buClr>
              <a:buSzPct val="90000"/>
              <a:buFontTx/>
              <a:buNone/>
              <a:defRPr sz="1600" kern="1200">
                <a:solidFill>
                  <a:schemeClr val="tx1"/>
                </a:solidFill>
                <a:latin typeface="+mn-lt"/>
                <a:ea typeface="+mn-ea"/>
                <a:cs typeface="+mn-cs"/>
              </a:defRPr>
            </a:lvl3pPr>
            <a:lvl4pPr marL="1371600" indent="0" algn="l" defTabSz="914400" rtl="0" eaLnBrk="1" latinLnBrk="0" hangingPunct="1">
              <a:lnSpc>
                <a:spcPct val="120000"/>
              </a:lnSpc>
              <a:spcBef>
                <a:spcPts val="0"/>
              </a:spcBef>
              <a:spcAft>
                <a:spcPts val="600"/>
              </a:spcAft>
              <a:buClr>
                <a:schemeClr val="accent1"/>
              </a:buClr>
              <a:buSzPct val="90000"/>
              <a:buFontTx/>
              <a:buNone/>
              <a:defRPr sz="1600" kern="1200">
                <a:solidFill>
                  <a:schemeClr val="tx1"/>
                </a:solidFill>
                <a:latin typeface="+mn-lt"/>
                <a:ea typeface="+mn-ea"/>
                <a:cs typeface="+mn-cs"/>
              </a:defRPr>
            </a:lvl4pPr>
            <a:lvl5pPr marL="1828800" indent="0" algn="l" defTabSz="914400" rtl="0" eaLnBrk="1" latinLnBrk="0" hangingPunct="1">
              <a:lnSpc>
                <a:spcPct val="120000"/>
              </a:lnSpc>
              <a:spcBef>
                <a:spcPts val="0"/>
              </a:spcBef>
              <a:spcAft>
                <a:spcPts val="600"/>
              </a:spcAft>
              <a:buClr>
                <a:schemeClr val="accent1"/>
              </a:buClr>
              <a:buSzPct val="90000"/>
              <a:buFontTx/>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Typical power generation profiles for solar, wind and combined</a:t>
            </a:r>
          </a:p>
        </p:txBody>
      </p:sp>
    </p:spTree>
    <p:extLst>
      <p:ext uri="{BB962C8B-B14F-4D97-AF65-F5344CB8AC3E}">
        <p14:creationId xmlns:p14="http://schemas.microsoft.com/office/powerpoint/2010/main" val="4176080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176913"/>
            <a:ext cx="10706100" cy="3805396"/>
          </a:xfrm>
        </p:spPr>
        <p:txBody>
          <a:bodyPr/>
          <a:lstStyle/>
          <a:p>
            <a:pPr marL="285750" indent="-285750">
              <a:buFont typeface="Arial" panose="020B0604020202020204" pitchFamily="34" charset="0"/>
              <a:buChar char="•"/>
            </a:pPr>
            <a:r>
              <a:rPr lang="en-US" dirty="0"/>
              <a:t>Models are the only reliable data source</a:t>
            </a:r>
          </a:p>
          <a:p>
            <a:pPr marL="285750" indent="-285750">
              <a:buFont typeface="Arial" panose="020B0604020202020204" pitchFamily="34" charset="0"/>
              <a:buChar char="•"/>
            </a:pPr>
            <a:r>
              <a:rPr lang="en-US" dirty="0"/>
              <a:t>Data from models to be combined with on-site measurements</a:t>
            </a:r>
          </a:p>
          <a:p>
            <a:pPr marL="285750" indent="-285750">
              <a:buFont typeface="Arial" panose="020B0604020202020204" pitchFamily="34" charset="0"/>
              <a:buChar char="•"/>
            </a:pPr>
            <a:r>
              <a:rPr lang="en-US" dirty="0"/>
              <a:t>Once projects are online, forecast is to manage variability</a:t>
            </a:r>
          </a:p>
          <a:p>
            <a:endParaRPr lang="en-US" dirty="0"/>
          </a:p>
          <a:p>
            <a:pPr marL="800100" lvl="1" indent="-342900">
              <a:buFont typeface="+mj-lt"/>
              <a:buAutoNum type="arabicPeriod"/>
            </a:pPr>
            <a:r>
              <a:rPr lang="en-US" dirty="0"/>
              <a:t>Country-wide  inventory, understanding resource potential and variability</a:t>
            </a:r>
          </a:p>
          <a:p>
            <a:pPr marL="800100" lvl="1" indent="-342900">
              <a:buFont typeface="+mj-lt"/>
              <a:buAutoNum type="arabicPeriod"/>
            </a:pPr>
            <a:r>
              <a:rPr lang="en-US" dirty="0"/>
              <a:t>Supporting strategical projects with site-specific measurements</a:t>
            </a:r>
          </a:p>
          <a:p>
            <a:pPr marL="1200150" lvl="2" indent="-285750">
              <a:buFont typeface="Arial" panose="020B0604020202020204" pitchFamily="34" charset="0"/>
              <a:buChar char="•"/>
            </a:pPr>
            <a:r>
              <a:rPr lang="en-US" dirty="0"/>
              <a:t>First measurements from public funding</a:t>
            </a:r>
          </a:p>
          <a:p>
            <a:pPr marL="1200150" lvl="2" indent="-285750">
              <a:buFont typeface="Arial" panose="020B0604020202020204" pitchFamily="34" charset="0"/>
              <a:buChar char="•"/>
            </a:pPr>
            <a:r>
              <a:rPr lang="en-US" dirty="0"/>
              <a:t>Later, private industry takes over</a:t>
            </a:r>
          </a:p>
          <a:p>
            <a:pPr marL="800100" lvl="1" indent="-342900">
              <a:buFont typeface="+mj-lt"/>
              <a:buAutoNum type="arabicPeriod"/>
            </a:pPr>
            <a:r>
              <a:rPr lang="en-US" dirty="0"/>
              <a:t>Solar power forecasting to balance demand and supply</a:t>
            </a:r>
          </a:p>
          <a:p>
            <a:pPr marL="1257300" lvl="2" indent="-342900">
              <a:buFont typeface="Arial" panose="020B0604020202020204" pitchFamily="34" charset="0"/>
              <a:buChar char="•"/>
            </a:pPr>
            <a:r>
              <a:rPr lang="en-US" dirty="0"/>
              <a:t>Complementary profiles of solar and wind</a:t>
            </a:r>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91181280-3D0A-7C4A-9149-42512D309B42}"/>
              </a:ext>
            </a:extLst>
          </p:cNvPr>
          <p:cNvSpPr txBox="1"/>
          <p:nvPr/>
        </p:nvSpPr>
        <p:spPr>
          <a:xfrm>
            <a:off x="469900" y="532445"/>
            <a:ext cx="10985500" cy="393700"/>
          </a:xfrm>
          <a:prstGeom prst="rect">
            <a:avLst/>
          </a:prstGeom>
          <a:noFill/>
        </p:spPr>
        <p:txBody>
          <a:bodyPr vertOverflow="overflow" vert="horz" wrap="square" rtlCol="0" anchor="t" anchorCtr="0">
            <a:noAutofit/>
          </a:bodyPr>
          <a:lstStyle/>
          <a:p>
            <a:pPr algn="l"/>
            <a:r>
              <a:rPr lang="en-GB" sz="2800" b="1" dirty="0">
                <a:solidFill>
                  <a:srgbClr val="E44848"/>
                </a:solidFill>
                <a:latin typeface="IBM Plex Sans"/>
              </a:rPr>
              <a:t>Conclusions</a:t>
            </a:r>
          </a:p>
        </p:txBody>
      </p:sp>
      <p:sp>
        <p:nvSpPr>
          <p:cNvPr id="5" name="TextBox 4">
            <a:extLst>
              <a:ext uri="{FF2B5EF4-FFF2-40B4-BE49-F238E27FC236}">
                <a16:creationId xmlns:a16="http://schemas.microsoft.com/office/drawing/2014/main" id="{4EFE05B9-5BB2-47D8-0216-AD98E212C06C}"/>
              </a:ext>
            </a:extLst>
          </p:cNvPr>
          <p:cNvSpPr txBox="1"/>
          <p:nvPr/>
        </p:nvSpPr>
        <p:spPr>
          <a:xfrm>
            <a:off x="668216" y="5233077"/>
            <a:ext cx="8916964" cy="584775"/>
          </a:xfrm>
          <a:prstGeom prst="rect">
            <a:avLst/>
          </a:prstGeom>
          <a:solidFill>
            <a:schemeClr val="accent3">
              <a:lumMod val="20000"/>
              <a:lumOff val="80000"/>
            </a:schemeClr>
          </a:solidFill>
        </p:spPr>
        <p:txBody>
          <a:bodyPr wrap="square" rtlCol="0">
            <a:spAutoFit/>
          </a:bodyPr>
          <a:lstStyle/>
          <a:p>
            <a:r>
              <a:rPr lang="en-US" sz="1600" dirty="0">
                <a:solidFill>
                  <a:schemeClr val="accent1"/>
                </a:solidFill>
              </a:rPr>
              <a:t>Solar resource data and digital tools help to build and manage solar energy programs </a:t>
            </a:r>
            <a:br>
              <a:rPr lang="en-US" sz="1600" dirty="0">
                <a:solidFill>
                  <a:schemeClr val="accent1"/>
                </a:solidFill>
              </a:rPr>
            </a:br>
            <a:r>
              <a:rPr lang="en-US" sz="1600" dirty="0">
                <a:solidFill>
                  <a:schemeClr val="accent1"/>
                </a:solidFill>
              </a:rPr>
              <a:t>at the level of individual projects and entire countries</a:t>
            </a:r>
          </a:p>
        </p:txBody>
      </p:sp>
    </p:spTree>
    <p:extLst>
      <p:ext uri="{BB962C8B-B14F-4D97-AF65-F5344CB8AC3E}">
        <p14:creationId xmlns:p14="http://schemas.microsoft.com/office/powerpoint/2010/main" val="786205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1">
            <a:extLst>
              <a:ext uri="{FF2B5EF4-FFF2-40B4-BE49-F238E27FC236}">
                <a16:creationId xmlns:a16="http://schemas.microsoft.com/office/drawing/2014/main" id="{91EAE6DF-6C65-0518-4E11-D69E2A5FD557}"/>
              </a:ext>
            </a:extLst>
          </p:cNvPr>
          <p:cNvSpPr>
            <a:spLocks noGrp="1"/>
          </p:cNvSpPr>
          <p:nvPr>
            <p:ph type="title"/>
          </p:nvPr>
        </p:nvSpPr>
        <p:spPr>
          <a:xfrm>
            <a:off x="1151333" y="1997467"/>
            <a:ext cx="5039346" cy="553998"/>
          </a:xfrm>
        </p:spPr>
        <p:txBody>
          <a:bodyPr/>
          <a:lstStyle/>
          <a:p>
            <a:r>
              <a:rPr lang="en-US" dirty="0"/>
              <a:t>Thank you</a:t>
            </a:r>
          </a:p>
        </p:txBody>
      </p:sp>
      <p:sp>
        <p:nvSpPr>
          <p:cNvPr id="4" name="Podnadpis 3">
            <a:extLst>
              <a:ext uri="{FF2B5EF4-FFF2-40B4-BE49-F238E27FC236}">
                <a16:creationId xmlns:a16="http://schemas.microsoft.com/office/drawing/2014/main" id="{7B1C60D1-E182-DA60-3FC8-52D84AEB8BED}"/>
              </a:ext>
            </a:extLst>
          </p:cNvPr>
          <p:cNvSpPr>
            <a:spLocks noGrp="1"/>
          </p:cNvSpPr>
          <p:nvPr>
            <p:ph type="subTitle" idx="1"/>
          </p:nvPr>
        </p:nvSpPr>
        <p:spPr>
          <a:xfrm>
            <a:off x="1235346" y="2936557"/>
            <a:ext cx="3420000" cy="1738938"/>
          </a:xfrm>
        </p:spPr>
        <p:txBody>
          <a:bodyPr/>
          <a:lstStyle/>
          <a:p>
            <a:r>
              <a:rPr lang="en-US" dirty="0"/>
              <a:t>Solar Resource Data and Digital Tools for Renewable Energy Scale-Up</a:t>
            </a:r>
            <a:endParaRPr lang="en-US" b="1" dirty="0"/>
          </a:p>
          <a:p>
            <a:endParaRPr lang="en-US" b="1" dirty="0"/>
          </a:p>
          <a:p>
            <a:r>
              <a:rPr lang="it-IT" b="1" dirty="0"/>
              <a:t>Marcel Suri</a:t>
            </a:r>
          </a:p>
          <a:p>
            <a:r>
              <a:rPr lang="sk-SK" dirty="0" err="1"/>
              <a:t>CEO,</a:t>
            </a:r>
            <a:r>
              <a:rPr lang="sk-SK" dirty="0"/>
              <a:t> Solargis</a:t>
            </a:r>
            <a:br>
              <a:rPr lang="it-IT" dirty="0"/>
            </a:br>
            <a:br>
              <a:rPr lang="it-IT" dirty="0"/>
            </a:br>
            <a:r>
              <a:rPr lang="it-IT" dirty="0"/>
              <a:t>solargis.com</a:t>
            </a:r>
          </a:p>
        </p:txBody>
      </p:sp>
      <p:pic>
        <p:nvPicPr>
          <p:cNvPr id="10" name="Picture 9" descr="A sun and mountains with solar panels  Description automatically generated">
            <a:extLst>
              <a:ext uri="{FF2B5EF4-FFF2-40B4-BE49-F238E27FC236}">
                <a16:creationId xmlns:a16="http://schemas.microsoft.com/office/drawing/2014/main" id="{EEF5C0A9-4849-632A-4DA6-8D3AF5B6C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5497" y="481497"/>
            <a:ext cx="6376504" cy="6376504"/>
          </a:xfrm>
          <a:prstGeom prst="rect">
            <a:avLst/>
          </a:prstGeom>
        </p:spPr>
      </p:pic>
    </p:spTree>
    <p:extLst>
      <p:ext uri="{BB962C8B-B14F-4D97-AF65-F5344CB8AC3E}">
        <p14:creationId xmlns:p14="http://schemas.microsoft.com/office/powerpoint/2010/main" val="1471622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g3a85e2fb0ae_0_13"/>
          <p:cNvSpPr txBox="1">
            <a:spLocks noGrp="1"/>
          </p:cNvSpPr>
          <p:nvPr>
            <p:ph type="ftr" idx="11"/>
          </p:nvPr>
        </p:nvSpPr>
        <p:spPr>
          <a:xfrm>
            <a:off x="2219036" y="6484235"/>
            <a:ext cx="8916900" cy="138600"/>
          </a:xfrm>
          <a:prstGeom prst="rect">
            <a:avLst/>
          </a:prstGeom>
          <a:noFill/>
          <a:ln>
            <a:noFill/>
          </a:ln>
        </p:spPr>
        <p:txBody>
          <a:bodyPr spcFirstLastPara="1" wrap="square" lIns="0" tIns="0" rIns="0" bIns="0" anchor="t" anchorCtr="0">
            <a:noAutofit/>
          </a:bodyPr>
          <a:lstStyle/>
          <a:p>
            <a:r>
              <a:rPr lang="en-US" sz="900" b="0" i="0" u="none" strike="noStrike" cap="none">
                <a:solidFill>
                  <a:srgbClr val="000000"/>
                </a:solidFill>
                <a:latin typeface="IBM Plex Sans"/>
                <a:ea typeface="IBM Plex Sans"/>
                <a:cs typeface="IBM Plex Sans"/>
                <a:sym typeface="IBM Plex Sans"/>
              </a:rPr>
              <a:t>Scaling Up Renewable Energy in Europe and Central Asia , May 26-28, 2026, Vienna, Austria, World Bank Group</a:t>
            </a:r>
            <a:endParaRPr sz="900" b="0" i="0" u="none" strike="noStrike" cap="none">
              <a:solidFill>
                <a:srgbClr val="000000"/>
              </a:solidFill>
              <a:latin typeface="IBM Plex Sans"/>
              <a:ea typeface="IBM Plex Sans"/>
              <a:cs typeface="IBM Plex Sans"/>
              <a:sym typeface="IBM Plex Sans"/>
            </a:endParaRPr>
          </a:p>
        </p:txBody>
      </p:sp>
      <p:sp>
        <p:nvSpPr>
          <p:cNvPr id="167" name="Google Shape;167;g3a85e2fb0ae_0_13"/>
          <p:cNvSpPr txBox="1"/>
          <p:nvPr/>
        </p:nvSpPr>
        <p:spPr>
          <a:xfrm>
            <a:off x="609600" y="533400"/>
            <a:ext cx="10985400" cy="393600"/>
          </a:xfrm>
          <a:prstGeom prst="rect">
            <a:avLst/>
          </a:prstGeom>
          <a:noFill/>
          <a:ln>
            <a:noFill/>
          </a:ln>
        </p:spPr>
        <p:txBody>
          <a:bodyPr spcFirstLastPara="1" wrap="square" lIns="91425" tIns="45700" rIns="91425" bIns="45700" anchor="t" anchorCtr="0">
            <a:noAutofit/>
          </a:bodyPr>
          <a:lstStyle/>
          <a:p>
            <a:pPr lvl="0"/>
            <a:r>
              <a:rPr lang="en-US" sz="2600" b="1" dirty="0">
                <a:solidFill>
                  <a:srgbClr val="E44848"/>
                </a:solidFill>
                <a:ea typeface="IBM Plex Sans"/>
                <a:cs typeface="IBM Plex Sans"/>
                <a:sym typeface="IBM Plex Sans"/>
              </a:rPr>
              <a:t>Solar PV mapping and development plan (Indonesia)</a:t>
            </a:r>
            <a:endParaRPr lang="en-US" sz="2600" dirty="0"/>
          </a:p>
        </p:txBody>
      </p:sp>
      <p:sp>
        <p:nvSpPr>
          <p:cNvPr id="168" name="Google Shape;168;g3a85e2fb0ae_0_13"/>
          <p:cNvSpPr txBox="1">
            <a:spLocks noGrp="1"/>
          </p:cNvSpPr>
          <p:nvPr>
            <p:ph type="body" idx="1"/>
          </p:nvPr>
        </p:nvSpPr>
        <p:spPr>
          <a:xfrm>
            <a:off x="609600" y="1297565"/>
            <a:ext cx="10787700" cy="4933902"/>
          </a:xfrm>
          <a:prstGeom prst="rect">
            <a:avLst/>
          </a:prstGeom>
          <a:noFill/>
          <a:ln>
            <a:noFill/>
          </a:ln>
        </p:spPr>
        <p:txBody>
          <a:bodyPr spcFirstLastPara="1" wrap="square" lIns="0" tIns="0" rIns="0" bIns="0" anchor="t" anchorCtr="0">
            <a:noAutofit/>
          </a:bodyPr>
          <a:lstStyle/>
          <a:p>
            <a:pPr marL="137160" lvl="0" indent="0" algn="l" rtl="0">
              <a:lnSpc>
                <a:spcPct val="120000"/>
              </a:lnSpc>
              <a:spcBef>
                <a:spcPts val="600"/>
              </a:spcBef>
              <a:spcAft>
                <a:spcPts val="0"/>
              </a:spcAft>
              <a:buSzPts val="1440"/>
            </a:pPr>
            <a:r>
              <a:rPr lang="en-US" dirty="0"/>
              <a:t>Analysis of potential locations for development of 1 GW solar infrastructure in Java, Madura &amp; Bali</a:t>
            </a:r>
          </a:p>
          <a:p>
            <a:pPr marL="457200" lvl="0" indent="-320040" algn="l" rtl="0">
              <a:lnSpc>
                <a:spcPct val="120000"/>
              </a:lnSpc>
              <a:spcBef>
                <a:spcPts val="600"/>
              </a:spcBef>
              <a:spcAft>
                <a:spcPts val="0"/>
              </a:spcAft>
              <a:buSzPts val="1440"/>
              <a:buChar char="●"/>
            </a:pPr>
            <a:r>
              <a:rPr lang="en-US" dirty="0"/>
              <a:t>Client: Southeast Asia Energy Transition Partnership (ETP) / UNOPS</a:t>
            </a:r>
          </a:p>
          <a:p>
            <a:pPr marL="457200" lvl="0" indent="-320040" algn="l" rtl="0">
              <a:lnSpc>
                <a:spcPct val="120000"/>
              </a:lnSpc>
              <a:spcBef>
                <a:spcPts val="600"/>
              </a:spcBef>
              <a:spcAft>
                <a:spcPts val="0"/>
              </a:spcAft>
              <a:buSzPts val="1440"/>
              <a:buChar char="●"/>
            </a:pPr>
            <a:r>
              <a:rPr lang="en-US" dirty="0"/>
              <a:t>Partner: Ministry of National Development Planning of Indonesia (BAPPENAS)</a:t>
            </a:r>
          </a:p>
          <a:p>
            <a:pPr marL="457200" lvl="0" indent="-320040" algn="l" rtl="0">
              <a:lnSpc>
                <a:spcPct val="120000"/>
              </a:lnSpc>
              <a:spcBef>
                <a:spcPts val="600"/>
              </a:spcBef>
              <a:spcAft>
                <a:spcPts val="0"/>
              </a:spcAft>
              <a:buSzPts val="1440"/>
              <a:buChar char="●"/>
            </a:pPr>
            <a:r>
              <a:rPr lang="en-US" dirty="0"/>
              <a:t>Implementing partner: Trama </a:t>
            </a:r>
            <a:r>
              <a:rPr lang="en-US" dirty="0" err="1"/>
              <a:t>TecnoAmbiental</a:t>
            </a:r>
            <a:r>
              <a:rPr lang="en-US" dirty="0"/>
              <a:t> (TTA)</a:t>
            </a:r>
          </a:p>
          <a:p>
            <a:pPr marL="457200" lvl="0" indent="-320040" algn="l" rtl="0">
              <a:lnSpc>
                <a:spcPct val="120000"/>
              </a:lnSpc>
              <a:spcBef>
                <a:spcPts val="600"/>
              </a:spcBef>
              <a:spcAft>
                <a:spcPts val="0"/>
              </a:spcAft>
              <a:buSzPts val="1440"/>
              <a:buChar char="●"/>
            </a:pPr>
            <a:r>
              <a:rPr lang="en-US" i="1" dirty="0"/>
              <a:t>Solargis provided the solar resource modelling and geospatial analysis for the project</a:t>
            </a:r>
          </a:p>
          <a:p>
            <a:pPr marL="457200" lvl="0" indent="-320040" algn="l" rtl="0">
              <a:lnSpc>
                <a:spcPct val="120000"/>
              </a:lnSpc>
              <a:spcBef>
                <a:spcPts val="600"/>
              </a:spcBef>
              <a:spcAft>
                <a:spcPts val="0"/>
              </a:spcAft>
              <a:buSzPts val="1440"/>
              <a:buChar char="●"/>
            </a:pPr>
            <a:endParaRPr lang="en-US" dirty="0"/>
          </a:p>
          <a:p>
            <a:pPr marL="137160" lvl="0" indent="0" algn="l" rtl="0">
              <a:lnSpc>
                <a:spcPct val="120000"/>
              </a:lnSpc>
              <a:spcBef>
                <a:spcPts val="600"/>
              </a:spcBef>
              <a:spcAft>
                <a:spcPts val="0"/>
              </a:spcAft>
              <a:buSzPts val="1440"/>
            </a:pPr>
            <a:r>
              <a:rPr lang="en-US" dirty="0"/>
              <a:t>Objectives</a:t>
            </a:r>
          </a:p>
          <a:p>
            <a:pPr marL="457200" lvl="0" indent="-320040" algn="l" rtl="0">
              <a:lnSpc>
                <a:spcPct val="120000"/>
              </a:lnSpc>
              <a:spcBef>
                <a:spcPts val="600"/>
              </a:spcBef>
              <a:spcAft>
                <a:spcPts val="0"/>
              </a:spcAft>
              <a:buSzPts val="1440"/>
              <a:buChar char="●"/>
            </a:pPr>
            <a:r>
              <a:rPr lang="en-US" b="1" dirty="0"/>
              <a:t>Site identification </a:t>
            </a:r>
            <a:r>
              <a:rPr lang="en-US" dirty="0"/>
              <a:t>— technically viable areas for utility-scale PV</a:t>
            </a:r>
          </a:p>
          <a:p>
            <a:pPr marL="457200" lvl="0" indent="-320040" algn="l" rtl="0">
              <a:lnSpc>
                <a:spcPct val="120000"/>
              </a:lnSpc>
              <a:spcBef>
                <a:spcPts val="600"/>
              </a:spcBef>
              <a:spcAft>
                <a:spcPts val="0"/>
              </a:spcAft>
              <a:buSzPts val="1440"/>
              <a:buChar char="●"/>
            </a:pPr>
            <a:r>
              <a:rPr lang="en-US" b="1" dirty="0"/>
              <a:t>Environmental &amp; social assessment </a:t>
            </a:r>
            <a:r>
              <a:rPr lang="en-US" dirty="0"/>
              <a:t>— risks to ensure sustainable and responsible development</a:t>
            </a:r>
          </a:p>
          <a:p>
            <a:pPr marL="457200" lvl="0" indent="-320040" algn="l" rtl="0">
              <a:lnSpc>
                <a:spcPct val="120000"/>
              </a:lnSpc>
              <a:spcBef>
                <a:spcPts val="600"/>
              </a:spcBef>
              <a:spcAft>
                <a:spcPts val="0"/>
              </a:spcAft>
              <a:buSzPts val="1440"/>
              <a:buChar char="●"/>
            </a:pPr>
            <a:r>
              <a:rPr lang="en-US" b="1" dirty="0"/>
              <a:t>Grid impact evaluation </a:t>
            </a:r>
            <a:r>
              <a:rPr lang="en-US" dirty="0"/>
              <a:t>— grid integration requirements and the hosting capacity</a:t>
            </a:r>
          </a:p>
          <a:p>
            <a:pPr marL="457200" lvl="0" indent="-320040" algn="l" rtl="0">
              <a:lnSpc>
                <a:spcPct val="120000"/>
              </a:lnSpc>
              <a:spcBef>
                <a:spcPts val="600"/>
              </a:spcBef>
              <a:spcAft>
                <a:spcPts val="0"/>
              </a:spcAft>
              <a:buSzPts val="1440"/>
              <a:buChar char="●"/>
            </a:pPr>
            <a:r>
              <a:rPr lang="en-US" b="1" dirty="0"/>
              <a:t>Site prioritization </a:t>
            </a:r>
            <a:r>
              <a:rPr lang="en-US" dirty="0"/>
              <a:t>— ranked list of sites for planning utility-scale PV projects</a:t>
            </a:r>
          </a:p>
          <a:p>
            <a:pPr marL="137160" lvl="0" indent="0" algn="l" rtl="0">
              <a:lnSpc>
                <a:spcPct val="120000"/>
              </a:lnSpc>
              <a:spcBef>
                <a:spcPts val="600"/>
              </a:spcBef>
              <a:spcAft>
                <a:spcPts val="0"/>
              </a:spcAft>
              <a:buSzPts val="1440"/>
            </a:pPr>
            <a:endParaRPr lang="en-US" dirty="0"/>
          </a:p>
          <a:p>
            <a:pPr marL="137160" indent="0">
              <a:spcBef>
                <a:spcPts val="600"/>
              </a:spcBef>
            </a:pPr>
            <a:r>
              <a:rPr lang="en-US" u="sng" dirty="0">
                <a:solidFill>
                  <a:schemeClr val="accent2">
                    <a:lumMod val="75000"/>
                  </a:schemeClr>
                </a:solidFill>
                <a:hlinkClick r:id="rId3">
                  <a:extLst>
                    <a:ext uri="{A12FA001-AC4F-418D-AE19-62706E023703}">
                      <ahyp:hlinkClr xmlns:ahyp="http://schemas.microsoft.com/office/drawing/2018/hyperlinkcolor" val="tx"/>
                    </a:ext>
                  </a:extLst>
                </a:hlinkClick>
              </a:rPr>
              <a:t>https://www.energytransitionpartnership.org/projects/1-gw-solar-mapping-and-development-plan/</a:t>
            </a:r>
            <a:r>
              <a:rPr lang="en-US" u="sng" dirty="0">
                <a:solidFill>
                  <a:schemeClr val="accent2">
                    <a:lumMod val="75000"/>
                  </a:schemeClr>
                </a:solidFill>
              </a:rPr>
              <a:t> </a:t>
            </a:r>
            <a:r>
              <a:rPr lang="en-US" dirty="0">
                <a:solidFill>
                  <a:schemeClr val="accent2">
                    <a:lumMod val="75000"/>
                  </a:schemeClr>
                </a:solidFill>
              </a:rPr>
              <a:t> </a:t>
            </a:r>
          </a:p>
          <a:p>
            <a:pPr marL="137160" lvl="0" indent="0" algn="l" rtl="0">
              <a:lnSpc>
                <a:spcPct val="120000"/>
              </a:lnSpc>
              <a:spcBef>
                <a:spcPts val="600"/>
              </a:spcBef>
              <a:spcAft>
                <a:spcPts val="0"/>
              </a:spcAft>
              <a:buSzPts val="1440"/>
            </a:pPr>
            <a:endParaRPr lang="en-US" dirty="0"/>
          </a:p>
          <a:p>
            <a:pPr marL="457200" lvl="0" indent="-320040" algn="l" rtl="0">
              <a:lnSpc>
                <a:spcPct val="120000"/>
              </a:lnSpc>
              <a:spcBef>
                <a:spcPts val="600"/>
              </a:spcBef>
              <a:spcAft>
                <a:spcPts val="0"/>
              </a:spcAft>
              <a:buSzPts val="1440"/>
              <a:buChar char="●"/>
            </a:pPr>
            <a:endParaRPr lang="en-US" sz="1400" dirty="0"/>
          </a:p>
        </p:txBody>
      </p:sp>
      <p:sp>
        <p:nvSpPr>
          <p:cNvPr id="177" name="Google Shape;177;g3a85e2fb0ae_0_13"/>
          <p:cNvSpPr txBox="1"/>
          <p:nvPr/>
        </p:nvSpPr>
        <p:spPr>
          <a:xfrm>
            <a:off x="3688375" y="-338700"/>
            <a:ext cx="5023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a:solidFill>
                  <a:schemeClr val="dk1"/>
                </a:solidFill>
                <a:latin typeface="IBM Plex Sans"/>
                <a:ea typeface="IBM Plex Sans"/>
                <a:cs typeface="IBM Plex Sans"/>
                <a:sym typeface="IBM Plex Sans"/>
              </a:rPr>
              <a:t>https://www.iea.org/countries/indonesia/electricity</a:t>
            </a:r>
            <a:endParaRPr sz="1000">
              <a:solidFill>
                <a:schemeClr val="dk1"/>
              </a:solidFill>
              <a:latin typeface="IBM Plex Sans"/>
              <a:ea typeface="IBM Plex Sans"/>
              <a:cs typeface="IBM Plex Sans"/>
              <a:sym typeface="IBM Plex Sans"/>
            </a:endParaRPr>
          </a:p>
        </p:txBody>
      </p:sp>
    </p:spTree>
    <p:extLst>
      <p:ext uri="{BB962C8B-B14F-4D97-AF65-F5344CB8AC3E}">
        <p14:creationId xmlns:p14="http://schemas.microsoft.com/office/powerpoint/2010/main" val="1752071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B1250647-3717-6F28-0385-F899E29F2D16}"/>
              </a:ext>
            </a:extLst>
          </p:cNvPr>
          <p:cNvSpPr>
            <a:spLocks noGrp="1"/>
          </p:cNvSpPr>
          <p:nvPr>
            <p:ph type="body" sz="quarter" idx="11"/>
          </p:nvPr>
        </p:nvSpPr>
        <p:spPr>
          <a:xfrm>
            <a:off x="609600" y="1269000"/>
            <a:ext cx="10706100" cy="4662855"/>
          </a:xfrm>
        </p:spPr>
        <p:txBody>
          <a:bodyPr/>
          <a:lstStyle/>
          <a:p>
            <a:r>
              <a:rPr lang="en-US" b="1" dirty="0"/>
              <a:t>Multi-criteria geospatial analysis for selection of utility-scale PV sites </a:t>
            </a:r>
          </a:p>
          <a:p>
            <a:pPr marL="285750" indent="-285750">
              <a:lnSpc>
                <a:spcPct val="100000"/>
              </a:lnSpc>
              <a:spcBef>
                <a:spcPts val="400"/>
              </a:spcBef>
              <a:spcAft>
                <a:spcPts val="0"/>
              </a:spcAft>
              <a:buFont typeface="Arial" panose="020B0604020202020204" pitchFamily="34" charset="0"/>
              <a:buChar char="•"/>
            </a:pPr>
            <a:r>
              <a:rPr lang="en-US" dirty="0"/>
              <a:t>General understanding of solar resource</a:t>
            </a:r>
          </a:p>
          <a:p>
            <a:pPr marL="285750" indent="-285750">
              <a:lnSpc>
                <a:spcPct val="100000"/>
              </a:lnSpc>
              <a:spcBef>
                <a:spcPts val="400"/>
              </a:spcBef>
              <a:spcAft>
                <a:spcPts val="0"/>
              </a:spcAft>
              <a:buFont typeface="Arial" panose="020B0604020202020204" pitchFamily="34" charset="0"/>
              <a:buChar char="•"/>
            </a:pPr>
            <a:r>
              <a:rPr lang="en-US" dirty="0"/>
              <a:t>Grid connection, proximity to demand centres</a:t>
            </a:r>
          </a:p>
          <a:p>
            <a:pPr marL="285750" indent="-285750">
              <a:lnSpc>
                <a:spcPct val="100000"/>
              </a:lnSpc>
              <a:spcBef>
                <a:spcPts val="400"/>
              </a:spcBef>
              <a:spcAft>
                <a:spcPts val="0"/>
              </a:spcAft>
              <a:buFont typeface="Arial" panose="020B0604020202020204" pitchFamily="34" charset="0"/>
              <a:buChar char="•"/>
            </a:pPr>
            <a:r>
              <a:rPr lang="en-US" dirty="0"/>
              <a:t>Management of variability in PV power generation</a:t>
            </a:r>
          </a:p>
          <a:p>
            <a:pPr marL="285750" indent="-285750">
              <a:lnSpc>
                <a:spcPct val="100000"/>
              </a:lnSpc>
              <a:spcBef>
                <a:spcPts val="400"/>
              </a:spcBef>
              <a:spcAft>
                <a:spcPts val="0"/>
              </a:spcAft>
              <a:buFont typeface="Arial" panose="020B0604020202020204" pitchFamily="34" charset="0"/>
              <a:buChar char="•"/>
            </a:pPr>
            <a:r>
              <a:rPr lang="en-US" dirty="0"/>
              <a:t>Risk assessment</a:t>
            </a:r>
          </a:p>
          <a:p>
            <a:pPr marL="285750" indent="-285750">
              <a:lnSpc>
                <a:spcPct val="100000"/>
              </a:lnSpc>
              <a:spcBef>
                <a:spcPts val="400"/>
              </a:spcBef>
              <a:spcAft>
                <a:spcPts val="0"/>
              </a:spcAft>
              <a:buFont typeface="Arial" panose="020B0604020202020204" pitchFamily="34" charset="0"/>
              <a:buChar char="•"/>
            </a:pPr>
            <a:r>
              <a:rPr lang="en-US" dirty="0"/>
              <a:t>Areas where solar investment delivers the best value</a:t>
            </a:r>
          </a:p>
          <a:p>
            <a:pPr marL="285750" indent="-285750">
              <a:lnSpc>
                <a:spcPct val="100000"/>
              </a:lnSpc>
              <a:spcBef>
                <a:spcPts val="400"/>
              </a:spcBef>
              <a:spcAft>
                <a:spcPts val="0"/>
              </a:spcAft>
              <a:buFont typeface="Arial" panose="020B0604020202020204" pitchFamily="34" charset="0"/>
              <a:buChar char="•"/>
            </a:pPr>
            <a:r>
              <a:rPr lang="en-US" dirty="0"/>
              <a:t>Planning of future grid development</a:t>
            </a:r>
          </a:p>
          <a:p>
            <a:endParaRPr lang="en-US" dirty="0"/>
          </a:p>
        </p:txBody>
      </p:sp>
      <p:sp>
        <p:nvSpPr>
          <p:cNvPr id="2" name="Zástupný objekt pre pätu 1">
            <a:extLst>
              <a:ext uri="{FF2B5EF4-FFF2-40B4-BE49-F238E27FC236}">
                <a16:creationId xmlns:a16="http://schemas.microsoft.com/office/drawing/2014/main" id="{AF63131E-9B05-F72A-0E14-BD4AB6B19070}"/>
              </a:ext>
            </a:extLst>
          </p:cNvPr>
          <p:cNvSpPr>
            <a:spLocks noGrp="1"/>
          </p:cNvSpPr>
          <p:nvPr>
            <p:ph type="ftr" sz="quarter" idx="12"/>
          </p:nvPr>
        </p:nvSpPr>
        <p:spPr>
          <a:xfrm>
            <a:off x="2219036" y="6484235"/>
            <a:ext cx="8916964" cy="138499"/>
          </a:xfrm>
        </p:spPr>
        <p:txBody>
          <a:bodyPr/>
          <a:lstStyle/>
          <a:p>
            <a:r>
              <a:rPr kumimoji="0" lang="en-US"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rPr>
              <a:t>Scaling Up Renewable Energy in Europe and Central Asia , May 26-28, 2026, Vienna, Austria, World Bank Group</a:t>
            </a:r>
            <a:endParaRPr kumimoji="0" lang="sk-SK" sz="900" b="0" i="0" u="none" strike="noStrike" kern="1200" cap="none" spc="0" normalizeH="0" baseline="0" noProof="0">
              <a:ln>
                <a:noFill/>
              </a:ln>
              <a:solidFill>
                <a:prstClr val="black"/>
              </a:solidFill>
              <a:effectLst/>
              <a:uLnTx/>
              <a:uFillTx/>
              <a:latin typeface="IBM Plex Sans" panose="020B0503050203000203" pitchFamily="34" charset="0"/>
              <a:ea typeface="+mn-ea"/>
              <a:cs typeface="+mn-cs"/>
            </a:endParaRPr>
          </a:p>
        </p:txBody>
      </p:sp>
      <p:sp>
        <p:nvSpPr>
          <p:cNvPr id="4" name="Title 1">
            <a:extLst>
              <a:ext uri="{FF2B5EF4-FFF2-40B4-BE49-F238E27FC236}">
                <a16:creationId xmlns:a16="http://schemas.microsoft.com/office/drawing/2014/main" id="{1DB02129-0CD8-E049-9902-35811CC9315C}"/>
              </a:ext>
            </a:extLst>
          </p:cNvPr>
          <p:cNvSpPr txBox="1"/>
          <p:nvPr/>
        </p:nvSpPr>
        <p:spPr>
          <a:xfrm>
            <a:off x="469900" y="546378"/>
            <a:ext cx="10985500" cy="393700"/>
          </a:xfrm>
          <a:prstGeom prst="rect">
            <a:avLst/>
          </a:prstGeom>
          <a:noFill/>
        </p:spPr>
        <p:txBody>
          <a:bodyPr vertOverflow="overflow" vert="horz" wrap="square" rtlCol="0" anchor="t" anchorCtr="0">
            <a:noAutofit/>
          </a:bodyPr>
          <a:lstStyle/>
          <a:p>
            <a:pPr lvl="0"/>
            <a:r>
              <a:rPr lang="en-US" sz="2800" b="1" dirty="0">
                <a:solidFill>
                  <a:srgbClr val="E44848"/>
                </a:solidFill>
                <a:ea typeface="IBM Plex Sans"/>
                <a:cs typeface="IBM Plex Sans"/>
                <a:sym typeface="IBM Plex Sans"/>
              </a:rPr>
              <a:t>Solar PV mapping and development plan (Indonesia)</a:t>
            </a:r>
            <a:endParaRPr lang="en-US" sz="2800" dirty="0"/>
          </a:p>
        </p:txBody>
      </p:sp>
      <p:grpSp>
        <p:nvGrpSpPr>
          <p:cNvPr id="5" name="Google Shape;201;p13">
            <a:extLst>
              <a:ext uri="{FF2B5EF4-FFF2-40B4-BE49-F238E27FC236}">
                <a16:creationId xmlns:a16="http://schemas.microsoft.com/office/drawing/2014/main" id="{7028F665-97EE-4F92-5928-4EC18716AA58}"/>
              </a:ext>
            </a:extLst>
          </p:cNvPr>
          <p:cNvGrpSpPr/>
          <p:nvPr/>
        </p:nvGrpSpPr>
        <p:grpSpPr>
          <a:xfrm>
            <a:off x="7663545" y="1631797"/>
            <a:ext cx="4197520" cy="3125530"/>
            <a:chOff x="150633" y="4335436"/>
            <a:chExt cx="1765912" cy="1752118"/>
          </a:xfrm>
        </p:grpSpPr>
        <p:pic>
          <p:nvPicPr>
            <p:cNvPr id="6" name="Google Shape;202;p13">
              <a:extLst>
                <a:ext uri="{FF2B5EF4-FFF2-40B4-BE49-F238E27FC236}">
                  <a16:creationId xmlns:a16="http://schemas.microsoft.com/office/drawing/2014/main" id="{2C917174-B3D9-2A99-9464-EACB93EA70FE}"/>
                </a:ext>
              </a:extLst>
            </p:cNvPr>
            <p:cNvPicPr preferRelativeResize="0"/>
            <p:nvPr/>
          </p:nvPicPr>
          <p:blipFill>
            <a:blip r:embed="rId2">
              <a:alphaModFix/>
            </a:blip>
            <a:stretch>
              <a:fillRect/>
            </a:stretch>
          </p:blipFill>
          <p:spPr>
            <a:xfrm>
              <a:off x="150633" y="4335436"/>
              <a:ext cx="914400" cy="914400"/>
            </a:xfrm>
            <a:prstGeom prst="rect">
              <a:avLst/>
            </a:prstGeom>
            <a:noFill/>
            <a:ln w="9525" cap="flat" cmpd="sng">
              <a:solidFill>
                <a:srgbClr val="CCCCCC"/>
              </a:solidFill>
              <a:prstDash val="solid"/>
              <a:round/>
              <a:headEnd type="none" w="sm" len="sm"/>
              <a:tailEnd type="none" w="sm" len="sm"/>
            </a:ln>
          </p:spPr>
        </p:pic>
        <p:pic>
          <p:nvPicPr>
            <p:cNvPr id="7" name="Google Shape;203;p13">
              <a:extLst>
                <a:ext uri="{FF2B5EF4-FFF2-40B4-BE49-F238E27FC236}">
                  <a16:creationId xmlns:a16="http://schemas.microsoft.com/office/drawing/2014/main" id="{E35CD5BA-6685-6225-3737-709F23712802}"/>
                </a:ext>
              </a:extLst>
            </p:cNvPr>
            <p:cNvPicPr preferRelativeResize="0"/>
            <p:nvPr/>
          </p:nvPicPr>
          <p:blipFill rotWithShape="1">
            <a:blip r:embed="rId3">
              <a:alphaModFix/>
            </a:blip>
            <a:srcRect l="950" r="-950"/>
            <a:stretch/>
          </p:blipFill>
          <p:spPr>
            <a:xfrm>
              <a:off x="339628" y="4553971"/>
              <a:ext cx="914400" cy="907026"/>
            </a:xfrm>
            <a:prstGeom prst="rect">
              <a:avLst/>
            </a:prstGeom>
            <a:noFill/>
            <a:ln w="9525" cap="flat" cmpd="sng">
              <a:solidFill>
                <a:srgbClr val="CCCCCC"/>
              </a:solidFill>
              <a:prstDash val="solid"/>
              <a:round/>
              <a:headEnd type="none" w="sm" len="sm"/>
              <a:tailEnd type="none" w="sm" len="sm"/>
            </a:ln>
          </p:spPr>
        </p:pic>
        <p:pic>
          <p:nvPicPr>
            <p:cNvPr id="8" name="Google Shape;204;p13">
              <a:extLst>
                <a:ext uri="{FF2B5EF4-FFF2-40B4-BE49-F238E27FC236}">
                  <a16:creationId xmlns:a16="http://schemas.microsoft.com/office/drawing/2014/main" id="{F90B2179-218D-1F1B-FD54-E15BCC70FF28}"/>
                </a:ext>
              </a:extLst>
            </p:cNvPr>
            <p:cNvPicPr preferRelativeResize="0"/>
            <p:nvPr/>
          </p:nvPicPr>
          <p:blipFill>
            <a:blip r:embed="rId4">
              <a:alphaModFix/>
            </a:blip>
            <a:stretch>
              <a:fillRect/>
            </a:stretch>
          </p:blipFill>
          <p:spPr>
            <a:xfrm>
              <a:off x="545980" y="4741694"/>
              <a:ext cx="914400" cy="914400"/>
            </a:xfrm>
            <a:prstGeom prst="rect">
              <a:avLst/>
            </a:prstGeom>
            <a:noFill/>
            <a:ln w="9525" cap="flat" cmpd="sng">
              <a:solidFill>
                <a:srgbClr val="CCCCCC"/>
              </a:solidFill>
              <a:prstDash val="solid"/>
              <a:round/>
              <a:headEnd type="none" w="sm" len="sm"/>
              <a:tailEnd type="none" w="sm" len="sm"/>
            </a:ln>
          </p:spPr>
        </p:pic>
        <p:pic>
          <p:nvPicPr>
            <p:cNvPr id="9" name="Google Shape;205;p13">
              <a:extLst>
                <a:ext uri="{FF2B5EF4-FFF2-40B4-BE49-F238E27FC236}">
                  <a16:creationId xmlns:a16="http://schemas.microsoft.com/office/drawing/2014/main" id="{E57D8A1D-A60C-09F0-5033-6C4C170F20A0}"/>
                </a:ext>
              </a:extLst>
            </p:cNvPr>
            <p:cNvPicPr preferRelativeResize="0"/>
            <p:nvPr/>
          </p:nvPicPr>
          <p:blipFill>
            <a:blip r:embed="rId5">
              <a:alphaModFix/>
            </a:blip>
            <a:stretch>
              <a:fillRect/>
            </a:stretch>
          </p:blipFill>
          <p:spPr>
            <a:xfrm>
              <a:off x="773148" y="4949597"/>
              <a:ext cx="914400" cy="914400"/>
            </a:xfrm>
            <a:prstGeom prst="rect">
              <a:avLst/>
            </a:prstGeom>
            <a:noFill/>
            <a:ln w="9525" cap="flat" cmpd="sng">
              <a:solidFill>
                <a:srgbClr val="CCCCCC"/>
              </a:solidFill>
              <a:prstDash val="solid"/>
              <a:round/>
              <a:headEnd type="none" w="sm" len="sm"/>
              <a:tailEnd type="none" w="sm" len="sm"/>
            </a:ln>
          </p:spPr>
        </p:pic>
        <p:pic>
          <p:nvPicPr>
            <p:cNvPr id="10" name="Google Shape;206;p13">
              <a:extLst>
                <a:ext uri="{FF2B5EF4-FFF2-40B4-BE49-F238E27FC236}">
                  <a16:creationId xmlns:a16="http://schemas.microsoft.com/office/drawing/2014/main" id="{126C5422-BF09-8BE0-3B33-4AB461C348C1}"/>
                </a:ext>
              </a:extLst>
            </p:cNvPr>
            <p:cNvPicPr preferRelativeResize="0"/>
            <p:nvPr/>
          </p:nvPicPr>
          <p:blipFill>
            <a:blip r:embed="rId6">
              <a:alphaModFix/>
            </a:blip>
            <a:stretch>
              <a:fillRect/>
            </a:stretch>
          </p:blipFill>
          <p:spPr>
            <a:xfrm>
              <a:off x="1002144" y="5173153"/>
              <a:ext cx="914400" cy="914400"/>
            </a:xfrm>
            <a:prstGeom prst="rect">
              <a:avLst/>
            </a:prstGeom>
            <a:noFill/>
            <a:ln w="9525" cap="flat" cmpd="sng">
              <a:solidFill>
                <a:srgbClr val="CCCCCC"/>
              </a:solidFill>
              <a:prstDash val="solid"/>
              <a:round/>
              <a:headEnd type="none" w="sm" len="sm"/>
              <a:tailEnd type="none" w="sm" len="sm"/>
            </a:ln>
          </p:spPr>
        </p:pic>
      </p:grpSp>
      <p:pic>
        <p:nvPicPr>
          <p:cNvPr id="11" name="Google Shape;192;p13">
            <a:extLst>
              <a:ext uri="{FF2B5EF4-FFF2-40B4-BE49-F238E27FC236}">
                <a16:creationId xmlns:a16="http://schemas.microsoft.com/office/drawing/2014/main" id="{C16C7EA4-EE5D-BDAA-F004-362AC5329185}"/>
              </a:ext>
            </a:extLst>
          </p:cNvPr>
          <p:cNvPicPr preferRelativeResize="0"/>
          <p:nvPr/>
        </p:nvPicPr>
        <p:blipFill rotWithShape="1">
          <a:blip r:embed="rId7">
            <a:alphaModFix/>
          </a:blip>
          <a:srcRect l="37568" t="4200" r="30225" b="57163"/>
          <a:stretch/>
        </p:blipFill>
        <p:spPr>
          <a:xfrm>
            <a:off x="7732303" y="4358533"/>
            <a:ext cx="1169569" cy="842551"/>
          </a:xfrm>
          <a:prstGeom prst="rect">
            <a:avLst/>
          </a:prstGeom>
          <a:noFill/>
          <a:ln w="9525" cap="flat" cmpd="sng">
            <a:solidFill>
              <a:srgbClr val="CCCCCC"/>
            </a:solidFill>
            <a:prstDash val="solid"/>
            <a:round/>
            <a:headEnd type="none" w="sm" len="sm"/>
            <a:tailEnd type="none" w="sm" len="sm"/>
          </a:ln>
        </p:spPr>
      </p:pic>
      <p:cxnSp>
        <p:nvCxnSpPr>
          <p:cNvPr id="14" name="Straight Arrow Connector 13">
            <a:extLst>
              <a:ext uri="{FF2B5EF4-FFF2-40B4-BE49-F238E27FC236}">
                <a16:creationId xmlns:a16="http://schemas.microsoft.com/office/drawing/2014/main" id="{2EF37CA9-B955-8924-D30D-1C6061C7910F}"/>
              </a:ext>
            </a:extLst>
          </p:cNvPr>
          <p:cNvCxnSpPr>
            <a:cxnSpLocks/>
          </p:cNvCxnSpPr>
          <p:nvPr/>
        </p:nvCxnSpPr>
        <p:spPr>
          <a:xfrm flipH="1">
            <a:off x="9032628" y="4617985"/>
            <a:ext cx="364495" cy="0"/>
          </a:xfrm>
          <a:prstGeom prst="straightConnector1">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32ACB62-A037-CB4B-CE40-C21B92CEF978}"/>
              </a:ext>
            </a:extLst>
          </p:cNvPr>
          <p:cNvCxnSpPr>
            <a:cxnSpLocks/>
          </p:cNvCxnSpPr>
          <p:nvPr/>
        </p:nvCxnSpPr>
        <p:spPr>
          <a:xfrm flipH="1">
            <a:off x="7244859" y="4625223"/>
            <a:ext cx="347050" cy="0"/>
          </a:xfrm>
          <a:prstGeom prst="straightConnector1">
            <a:avLst/>
          </a:prstGeom>
          <a:ln w="38100">
            <a:solidFill>
              <a:schemeClr val="accent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EBFA02F-61B5-E218-134E-AFA54E02CD7C}"/>
              </a:ext>
            </a:extLst>
          </p:cNvPr>
          <p:cNvPicPr>
            <a:picLocks noChangeAspect="1"/>
          </p:cNvPicPr>
          <p:nvPr/>
        </p:nvPicPr>
        <p:blipFill>
          <a:blip r:embed="rId8"/>
          <a:srcRect t="2" b="8428"/>
          <a:stretch>
            <a:fillRect/>
          </a:stretch>
        </p:blipFill>
        <p:spPr>
          <a:xfrm>
            <a:off x="514783" y="3429000"/>
            <a:ext cx="6662349" cy="2997610"/>
          </a:xfrm>
          <a:prstGeom prst="rect">
            <a:avLst/>
          </a:prstGeom>
        </p:spPr>
      </p:pic>
    </p:spTree>
    <p:extLst>
      <p:ext uri="{BB962C8B-B14F-4D97-AF65-F5344CB8AC3E}">
        <p14:creationId xmlns:p14="http://schemas.microsoft.com/office/powerpoint/2010/main" val="2044217953"/>
      </p:ext>
    </p:extLst>
  </p:cSld>
  <p:clrMapOvr>
    <a:masterClrMapping/>
  </p:clrMapOvr>
</p:sld>
</file>

<file path=ppt/theme/theme1.xml><?xml version="1.0" encoding="utf-8"?>
<a:theme xmlns:a="http://schemas.openxmlformats.org/drawingml/2006/main" name="Solargis White">
  <a:themeElements>
    <a:clrScheme name="Solargis Theme">
      <a:dk1>
        <a:sysClr val="windowText" lastClr="000000"/>
      </a:dk1>
      <a:lt1>
        <a:sysClr val="window" lastClr="FFFFFF"/>
      </a:lt1>
      <a:dk2>
        <a:srgbClr val="0E2841"/>
      </a:dk2>
      <a:lt2>
        <a:srgbClr val="F5F3ED"/>
      </a:lt2>
      <a:accent1>
        <a:srgbClr val="E44848"/>
      </a:accent1>
      <a:accent2>
        <a:srgbClr val="3F84F2"/>
      </a:accent2>
      <a:accent3>
        <a:srgbClr val="FFB32D"/>
      </a:accent3>
      <a:accent4>
        <a:srgbClr val="B3D12D"/>
      </a:accent4>
      <a:accent5>
        <a:srgbClr val="36B3AA"/>
      </a:accent5>
      <a:accent6>
        <a:srgbClr val="A36CD9"/>
      </a:accent6>
      <a:hlink>
        <a:srgbClr val="E44848"/>
      </a:hlink>
      <a:folHlink>
        <a:srgbClr val="E44848"/>
      </a:folHlink>
    </a:clrScheme>
    <a:fontScheme name="Solargis 2022 fonts">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bg1">
              <a:lumMod val="65000"/>
            </a:schemeClr>
          </a:solidFill>
        </a:ln>
      </a:spPr>
      <a:bodyPr rtlCol="0" anchor="ctr"/>
      <a:lstStyle>
        <a:defPPr algn="ctr">
          <a:defRPr/>
        </a:defPPr>
      </a:lstStyle>
      <a:style>
        <a:lnRef idx="2">
          <a:schemeClr val="accent1"/>
        </a:lnRef>
        <a:fillRef idx="1001">
          <a:schemeClr val="lt2"/>
        </a:fillRef>
        <a:effectRef idx="0">
          <a:schemeClr val="accent1"/>
        </a:effectRef>
        <a:fontRef idx="minor">
          <a:schemeClr val="dk1"/>
        </a:fontRef>
      </a:style>
    </a:spDef>
    <a:lnDef>
      <a:spPr>
        <a:ln w="12700">
          <a:solidFill>
            <a:schemeClr val="bg1">
              <a:lumMod val="65000"/>
            </a:schemeClr>
          </a:solidFill>
          <a:headEnd type="none" w="med" len="med"/>
          <a:tailEnd type="arrow"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olargis PPT simple template_2025-01.pptx" id="{68C1A44E-236F-43E7-BE25-04BBBE263837}" vid="{583DC47F-EB31-4E37-BC41-5F2556E6B45B}"/>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6AC6869-EA60-C54C-9840-F26A60655CCC}">
  <we:reference id="WA200010001" version="1.0.0.1" store="Omex" storeType="OMEX"/>
  <we:alternateReferences>
    <we:reference id="WA200010001" version="1.0.0.1" store="WA200010001" storeType="OMEX"/>
  </we:alternateReferences>
  <we:properties>
    <we:property name="claude.fileId" value="&quot;59b6f894-8c88-49d2-9e8c-ed3d6041b8e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72f65f9-bd87-4d47-af76-b21269ede17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C9BC5DE3943A4586523494066E260A" ma:contentTypeVersion="7" ma:contentTypeDescription="Create a new document." ma:contentTypeScope="" ma:versionID="47d5f6595b7888fc4af095baa7b9c304">
  <xsd:schema xmlns:xsd="http://www.w3.org/2001/XMLSchema" xmlns:xs="http://www.w3.org/2001/XMLSchema" xmlns:p="http://schemas.microsoft.com/office/2006/metadata/properties" xmlns:ns3="772f65f9-bd87-4d47-af76-b21269ede173" xmlns:ns4="6a6e9b7e-bf81-4153-b3cf-8faf756d01d2" targetNamespace="http://schemas.microsoft.com/office/2006/metadata/properties" ma:root="true" ma:fieldsID="52e2a740337cdbd07e77b0e631fe7686" ns3:_="" ns4:_="">
    <xsd:import namespace="772f65f9-bd87-4d47-af76-b21269ede173"/>
    <xsd:import namespace="6a6e9b7e-bf81-4153-b3cf-8faf756d01d2"/>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f65f9-bd87-4d47-af76-b21269ede1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6e9b7e-bf81-4153-b3cf-8faf756d01d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63A1F1-E6BA-4321-8D38-BCBF6AC87DEF}">
  <ds:schemaRefs>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purl.org/dc/terms/"/>
    <ds:schemaRef ds:uri="6a6e9b7e-bf81-4153-b3cf-8faf756d01d2"/>
    <ds:schemaRef ds:uri="http://schemas.openxmlformats.org/package/2006/metadata/core-properties"/>
    <ds:schemaRef ds:uri="772f65f9-bd87-4d47-af76-b21269ede173"/>
    <ds:schemaRef ds:uri="http://www.w3.org/XML/1998/namespace"/>
    <ds:schemaRef ds:uri="http://purl.org/dc/dcmitype/"/>
  </ds:schemaRefs>
</ds:datastoreItem>
</file>

<file path=customXml/itemProps2.xml><?xml version="1.0" encoding="utf-8"?>
<ds:datastoreItem xmlns:ds="http://schemas.openxmlformats.org/officeDocument/2006/customXml" ds:itemID="{058A0261-1DAF-4B11-AD87-A2D86DB4F928}">
  <ds:schemaRefs>
    <ds:schemaRef ds:uri="http://schemas.microsoft.com/sharepoint/v3/contenttype/forms"/>
  </ds:schemaRefs>
</ds:datastoreItem>
</file>

<file path=customXml/itemProps3.xml><?xml version="1.0" encoding="utf-8"?>
<ds:datastoreItem xmlns:ds="http://schemas.openxmlformats.org/officeDocument/2006/customXml" ds:itemID="{7EB9CDE1-7040-41F3-8279-743CAE50E12D}">
  <ds:schemaRefs>
    <ds:schemaRef ds:uri="6a6e9b7e-bf81-4153-b3cf-8faf756d01d2"/>
    <ds:schemaRef ds:uri="772f65f9-bd87-4d47-af76-b21269ede1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Solargis PPT simple template_2025-01</Template>
  <TotalTime>14119</TotalTime>
  <Words>2576</Words>
  <Application>Microsoft Macintosh PowerPoint</Application>
  <PresentationFormat>Widescreen</PresentationFormat>
  <Paragraphs>311</Paragraphs>
  <Slides>37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IBM Plex Sans</vt:lpstr>
      <vt:lpstr>Roboto</vt:lpstr>
      <vt:lpstr>Solargis White</vt:lpstr>
      <vt:lpstr>Solar Resource Data and Digital Tools for Renewable Energy Scale-Up</vt:lpstr>
      <vt:lpstr>Table of contents</vt:lpstr>
      <vt:lpstr>Solar data and tools  used in solar 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Topic 1  Building inventory and finding  best locations for solar</vt:lpstr>
      <vt:lpstr>PowerPoint Presentation</vt:lpstr>
      <vt:lpstr>Topic 2  Supporting large-scale  PV development sites</vt:lpstr>
      <vt:lpstr>PowerPoint Presentation</vt:lpstr>
      <vt:lpstr>PowerPoint Presentation</vt:lpstr>
      <vt:lpstr>PowerPoint Presentation</vt:lpstr>
      <vt:lpstr>From uncertainty to probability of exceedance</vt:lpstr>
      <vt:lpstr>PowerPoint Presentation</vt:lpstr>
      <vt:lpstr>Topic 3  Management of large fleets of solar</vt:lpstr>
      <vt:lpstr>Solar variability and how to manage it</vt:lpstr>
      <vt:lpstr>Solar variability and how to manage it</vt:lpstr>
      <vt:lpstr>Solar forecasting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Opatovsky</dc:creator>
  <cp:lastModifiedBy>Marcel Suri</cp:lastModifiedBy>
  <cp:revision>98</cp:revision>
  <dcterms:created xsi:type="dcterms:W3CDTF">2025-03-13T11:35:51Z</dcterms:created>
  <dcterms:modified xsi:type="dcterms:W3CDTF">2026-05-26T05:57:24Z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0x0101003DC9BC5DE3943A4586523494066E260A</vt:lpwstr>
  </property>
</Properties>
</file>